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_rels/notesSlide4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6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5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media/image1.wmf" ContentType="image/x-wmf"/>
  <Override PartName="/ppt/media/image2.png" ContentType="image/png"/>
  <Override PartName="/ppt/media/image3.jpeg" ContentType="image/jpeg"/>
  <Override PartName="/ppt/media/image5.png" ContentType="image/png"/>
  <Override PartName="/ppt/media/image4.png" ContentType="image/png"/>
  <Override PartName="/ppt/media/image6.png" ContentType="image/png"/>
  <Override PartName="/ppt/media/image7.jpeg" ContentType="image/jpeg"/>
  <Override PartName="/ppt/media/image8.png" ContentType="image/png"/>
  <Override PartName="/ppt/media/image9.png" ContentType="image/png"/>
  <Override PartName="/ppt/media/image10.png" ContentType="image/png"/>
  <Override PartName="/ppt/media/image11.jpeg" ContentType="image/jpeg"/>
  <Override PartName="/ppt/media/image12.png" ContentType="image/png"/>
  <Override PartName="/ppt/media/image13.png" ContentType="image/png"/>
  <Override PartName="/ppt/media/image14.jpeg" ContentType="image/jpeg"/>
  <Override PartName="/ppt/media/image15.jpeg" ContentType="image/jpeg"/>
  <Override PartName="/ppt/media/image16.png" ContentType="image/png"/>
  <Override PartName="/ppt/media/image17.png" ContentType="image/png"/>
  <Override PartName="/ppt/media/image18.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9" r:id="rId6"/>
    <p:sldMasterId id="2147483661" r:id="rId7"/>
    <p:sldMasterId id="2147483663" r:id="rId8"/>
    <p:sldMasterId id="2147483665" r:id="rId9"/>
    <p:sldMasterId id="2147483667" r:id="rId10"/>
    <p:sldMasterId id="2147483669" r:id="rId11"/>
    <p:sldMasterId id="2147483671" r:id="rId12"/>
    <p:sldMasterId id="2147483673" r:id="rId13"/>
  </p:sldMasterIdLst>
  <p:notesMasterIdLst>
    <p:notesMasterId r:id="rId14"/>
  </p:notesMasterIdLst>
  <p:sldIdLst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notesMaster" Target="notesMasters/notesMaster1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Relationship Id="rId25" Type="http://schemas.openxmlformats.org/officeDocument/2006/relationships/slide" Target="slides/slide11.xml"/><Relationship Id="rId26" Type="http://schemas.openxmlformats.org/officeDocument/2006/relationships/slide" Target="slides/slide12.xml"/><Relationship Id="rId27" Type="http://schemas.openxmlformats.org/officeDocument/2006/relationships/slide" Target="slides/slide13.xml"/><Relationship Id="rId28" Type="http://schemas.openxmlformats.org/officeDocument/2006/relationships/slide" Target="slides/slide14.xml"/><Relationship Id="rId29" Type="http://schemas.openxmlformats.org/officeDocument/2006/relationships/slide" Target="slides/slide15.xml"/><Relationship Id="rId30" Type="http://schemas.openxmlformats.org/officeDocument/2006/relationships/slide" Target="slides/slide16.xml"/><Relationship Id="rId31" Type="http://schemas.openxmlformats.org/officeDocument/2006/relationships/slide" Target="slides/slide17.xml"/><Relationship Id="rId32" Type="http://schemas.openxmlformats.org/officeDocument/2006/relationships/slide" Target="slides/slide18.xml"/><Relationship Id="rId33" Type="http://schemas.openxmlformats.org/officeDocument/2006/relationships/slide" Target="slides/slide19.xml"/><Relationship Id="rId34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Cliquez pour déplacer la diapo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Cliquez pour modifier le format des notes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dt" idx="35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ftr" idx="36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sldNum" idx="37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61FE3B2D-31BF-4543-9778-C6812FF1839D}" type="slidenum"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1</a:t>
            </a:fld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hyperlink" Target="http://www.onisep.fr/Ressources/Univers-Formation/Formations/Lycees/Bac-pro-Faconnage-de-produits-imprimes-routage" TargetMode="External"/><Relationship Id="rId2" Type="http://schemas.openxmlformats.org/officeDocument/2006/relationships/hyperlink" Target="http://www.onisep.fr/Ressources/Univers-Formation/Formations/Lycees/Bac-pro-Realisation-de-produits-imprimes-et-plurimedia-option-A-productions-graphiques" TargetMode="External"/><Relationship Id="rId3" Type="http://schemas.openxmlformats.org/officeDocument/2006/relationships/hyperlink" Target="http://www.onisep.fr/Ressources/Univers-Formation/Formations/Lycees/Bac-pro-Realisation-de-produits-imprimes-et-plurimedia-option-B-productions-imprimees" TargetMode="External"/><Relationship Id="rId4" Type="http://schemas.openxmlformats.org/officeDocument/2006/relationships/hyperlink" Target="http://www.onisep.fr/Ressources/Univers-Formation/Formations/Lycees/Bac-pro-Technicien-d-etudes-du-batiment-option-A-etudes-et-economie" TargetMode="External"/><Relationship Id="rId5" Type="http://schemas.openxmlformats.org/officeDocument/2006/relationships/hyperlink" Target="http://www.onisep.fr/Ressources/Univers-Formation/Formations/Lycees/Bac-pro-Technicien-d-etudes-du-batiment-option-B-assistant-en-architecture" TargetMode="External"/><Relationship Id="rId6" Type="http://schemas.openxmlformats.org/officeDocument/2006/relationships/hyperlink" Target="http://www.onisep.fr/Ressources/Univers-Formation/Formations/Lycees/Bac-pro-Technicien-geometre-topographe" TargetMode="External"/><Relationship Id="rId7" Type="http://schemas.openxmlformats.org/officeDocument/2006/relationships/hyperlink" Target="http://www.onisep.fr/Ressources/Univers-Formation/Formations/Lycees/Bac-pro-Boucher-charcutier-traiteur" TargetMode="External"/><Relationship Id="rId8" Type="http://schemas.openxmlformats.org/officeDocument/2006/relationships/hyperlink" Target="http://www.onisep.fr/Ressources/Univers-Formation/Formations/Lycees/Bac-pro-Boulanger-patissier" TargetMode="External"/><Relationship Id="rId9" Type="http://schemas.openxmlformats.org/officeDocument/2006/relationships/hyperlink" Target="http://www.onisep.fr/Ressources/Univers-Formation/Formations/Lycees/Bac-pro-Poissonnier-ecailler-traiteur" TargetMode="External"/><Relationship Id="rId10" Type="http://schemas.openxmlformats.org/officeDocument/2006/relationships/hyperlink" Target="http://www.onisep.fr/Ressources/Univers-Formation/Formations/Lycees/Bac-pro-Esthetique-cosmetique-parfumerie" TargetMode="External"/><Relationship Id="rId11" Type="http://schemas.openxmlformats.org/officeDocument/2006/relationships/hyperlink" Target="http://www.onisep.fr/Ressources/Univers-Formation/Formations/Lycees/Bac-pro-Aeronautique-option-avionique" TargetMode="External"/><Relationship Id="rId12" Type="http://schemas.openxmlformats.org/officeDocument/2006/relationships/hyperlink" Target="http://www.onisep.fr/Ressources/Univers-Formation/Formations/Lycees/Bac-pro-Aeronautique-option-systemes" TargetMode="External"/><Relationship Id="rId13" Type="http://schemas.openxmlformats.org/officeDocument/2006/relationships/hyperlink" Target="http://www.onisep.fr/Ressources/Univers-Formation/Formations/Lycees/Bac-pro-Aeronautique-option-structure" TargetMode="External"/><Relationship Id="rId14" Type="http://schemas.openxmlformats.org/officeDocument/2006/relationships/hyperlink" Target="http://www.onisep.fr/Ressources/Univers-Formation/Formations/Lycees/Bac-pro-Aviation-generale" TargetMode="External"/><Relationship Id="rId15" Type="http://schemas.openxmlformats.org/officeDocument/2006/relationships/hyperlink" Target="http://www.onisep.fr/Ressources/Univers-Formation/Formations/Lycees/Bac-pro-Cuisine" TargetMode="External"/><Relationship Id="rId16" Type="http://schemas.openxmlformats.org/officeDocument/2006/relationships/hyperlink" Target="http://www.onisep.fr/Ressources/Univers-Formation/Formations/Lycees/Bac-pro-Commercialisation-et-services-en-restauration" TargetMode="External"/><Relationship Id="rId17" Type="http://schemas.openxmlformats.org/officeDocument/2006/relationships/slide" Target="../slides/slide9.xml"/><Relationship Id="rId18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Nécessité d’un RDV avec psyen ou échange avec le PP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ftr" idx="44"/>
          </p:nvPr>
        </p:nvSpPr>
        <p:spPr>
          <a:xfrm>
            <a:off x="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rPr>
              <a:t>après la 3ème information parents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sldNum" idx="45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7C90A32-C0E6-4F9E-85D1-B4C741495670}" type="slidenum">
              <a: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Pour une demande 2</a:t>
            </a:r>
            <a:r>
              <a:rPr b="0" lang="fr-FR" sz="2000" strike="noStrike" u="none" baseline="30000">
                <a:solidFill>
                  <a:srgbClr val="000000"/>
                </a:solidFill>
                <a:uFillTx/>
                <a:latin typeface="Arial"/>
              </a:rPr>
              <a:t>nde</a:t>
            </a: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 GT dans autre secteur se méfier des conditions d’accès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ftr" idx="46"/>
          </p:nvPr>
        </p:nvSpPr>
        <p:spPr>
          <a:xfrm>
            <a:off x="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rPr>
              <a:t>après la 3ème information parents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0" name="PlaceHolder 4"/>
          <p:cNvSpPr>
            <a:spLocks noGrp="1"/>
          </p:cNvSpPr>
          <p:nvPr>
            <p:ph type="sldNum" idx="47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B1B5FD1-AA48-4C02-9EE9-9D67DE64F759}" type="slidenum">
              <a: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Marianne"/>
              </a:rPr>
              <a:t>en complément des 2 heures d’enseignement scientifique, les élèves de première qui ne suivent pas l’enseignement de spécialité de mathématiques suivent </a:t>
            </a:r>
            <a:r>
              <a:rPr b="1" lang="fr-FR" sz="2000" strike="noStrike" u="none">
                <a:solidFill>
                  <a:srgbClr val="000000"/>
                </a:solidFill>
                <a:uFillTx/>
                <a:latin typeface="Marianne"/>
              </a:rPr>
              <a:t>un enseignement de mathématiques spécifiques intégré à l’enseignement scientifique à raison d’1h30 hebdomadaire</a:t>
            </a:r>
            <a:r>
              <a:rPr b="0" lang="fr-FR" sz="2000" strike="noStrike" u="none">
                <a:solidFill>
                  <a:srgbClr val="000000"/>
                </a:solidFill>
                <a:uFillTx/>
                <a:latin typeface="Marianne"/>
              </a:rPr>
              <a:t>. 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ftr" idx="48"/>
          </p:nvPr>
        </p:nvSpPr>
        <p:spPr>
          <a:xfrm>
            <a:off x="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>
              <a:lnSpc>
                <a:spcPct val="100000"/>
              </a:lnSpc>
              <a:buNone/>
              <a:defRPr b="0" lang="fr-FR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rgbClr val="000000"/>
                </a:solidFill>
                <a:uFillTx/>
                <a:latin typeface="Times New Roman"/>
              </a:rPr>
              <a:t>après la 3ème information parents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4" name="PlaceHolder 4"/>
          <p:cNvSpPr>
            <a:spLocks noGrp="1"/>
          </p:cNvSpPr>
          <p:nvPr>
            <p:ph type="sldNum" idx="49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fr-FR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1507E05-423B-46EB-8CF6-51132769BAB3}" type="slidenum">
              <a:rPr b="0" lang="fr-FR" sz="1200" strike="noStrike" u="none">
                <a:solidFill>
                  <a:srgbClr val="000000"/>
                </a:solidFill>
                <a:uFillTx/>
                <a:latin typeface="Times New Roman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Celui pour qui le GT est ok il peut faire des vœux partout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La décision dorientation doit etre validée pour procéder au traitement des vœux d’affectation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ftr" idx="50"/>
          </p:nvPr>
        </p:nvSpPr>
        <p:spPr>
          <a:xfrm>
            <a:off x="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rPr>
              <a:t>après la 3ème information parents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sldNum" idx="51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334A51F-1DB7-43EA-94FC-573F192C0578}" type="slidenum">
              <a: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16000" indent="-216000">
              <a:buNone/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sldNum" idx="52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tabLst>
                <a:tab algn="l" pos="0"/>
              </a:tabLst>
              <a:defRPr b="0" lang="fr-FR" sz="1200" strike="noStrike" u="none">
                <a:solidFill>
                  <a:srgbClr val="000000"/>
                </a:solidFill>
                <a:uFillTx/>
                <a:latin typeface="Calibri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  <a:tabLst>
                <a:tab algn="l" pos="0"/>
              </a:tabLst>
            </a:pPr>
            <a:fld id="{706C7194-6A1D-435C-8D6A-5EF19BFA203E}" type="slidenum">
              <a:rPr b="0" lang="fr-FR" sz="1200" strike="noStrike" u="none">
                <a:solidFill>
                  <a:srgbClr val="000000"/>
                </a:solidFill>
                <a:uFillTx/>
                <a:latin typeface="Calibri"/>
                <a:ea typeface="+mn-ea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2" name="PlaceHolder 4"/>
          <p:cNvSpPr>
            <a:spLocks noGrp="1"/>
          </p:cNvSpPr>
          <p:nvPr>
            <p:ph type="ftr" idx="53"/>
          </p:nvPr>
        </p:nvSpPr>
        <p:spPr>
          <a:xfrm>
            <a:off x="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rPr>
              <a:t>après la 3ème information parents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sldImg"/>
          </p:nvPr>
        </p:nvSpPr>
        <p:spPr>
          <a:xfrm>
            <a:off x="1165320" y="1241280"/>
            <a:ext cx="4466880" cy="3349440"/>
          </a:xfrm>
          <a:prstGeom prst="rect">
            <a:avLst/>
          </a:prstGeom>
          <a:ln w="0">
            <a:noFill/>
          </a:ln>
        </p:spPr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16000" indent="-216000">
              <a:buNone/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sldNum" idx="43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13FD497-AA9A-4DFC-88ED-D8474560FDA0}" type="slidenum">
              <a:rPr b="0" lang="fr-FR" sz="1200" strike="noStrike" u="none">
                <a:solidFill>
                  <a:schemeClr val="dk1"/>
                </a:solidFill>
                <a:uFillTx/>
                <a:latin typeface="+mn-lt"/>
                <a:ea typeface="+mn-ea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sldImg"/>
          </p:nvPr>
        </p:nvSpPr>
        <p:spPr>
          <a:xfrm>
            <a:off x="1165320" y="1241280"/>
            <a:ext cx="4466880" cy="3349440"/>
          </a:xfrm>
          <a:prstGeom prst="rect">
            <a:avLst/>
          </a:prstGeom>
          <a:ln w="0">
            <a:noFill/>
          </a:ln>
        </p:spPr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Arial"/>
              </a:rPr>
              <a:t>Attention : enfin de 3</a:t>
            </a:r>
            <a:r>
              <a:rPr b="1" lang="fr-FR" sz="2000" strike="noStrike" u="none" baseline="30000">
                <a:solidFill>
                  <a:srgbClr val="000000"/>
                </a:solidFill>
                <a:uFillTx/>
                <a:latin typeface="Arial"/>
              </a:rPr>
              <a:t>e</a:t>
            </a:r>
            <a:r>
              <a:rPr b="1" lang="fr-FR" sz="2000" strike="noStrike" u="none">
                <a:solidFill>
                  <a:srgbClr val="000000"/>
                </a:solidFill>
                <a:uFillTx/>
                <a:latin typeface="Arial"/>
              </a:rPr>
              <a:t> les trois possibilités de décision d’orientation sont :  1</a:t>
            </a:r>
            <a:r>
              <a:rPr b="1" lang="fr-FR" sz="2000" strike="noStrike" u="none" baseline="30000">
                <a:solidFill>
                  <a:srgbClr val="000000"/>
                </a:solidFill>
                <a:uFillTx/>
                <a:latin typeface="Arial"/>
              </a:rPr>
              <a:t>ère</a:t>
            </a:r>
            <a:r>
              <a:rPr b="1" lang="fr-FR" sz="2000" strike="noStrike" u="none">
                <a:solidFill>
                  <a:srgbClr val="000000"/>
                </a:solidFill>
                <a:uFillTx/>
                <a:latin typeface="Arial"/>
              </a:rPr>
              <a:t> année de CAP,  2</a:t>
            </a:r>
            <a:r>
              <a:rPr b="1" lang="fr-FR" sz="2000" strike="noStrike" u="none" baseline="30000">
                <a:solidFill>
                  <a:srgbClr val="000000"/>
                </a:solidFill>
                <a:uFillTx/>
                <a:latin typeface="Arial"/>
              </a:rPr>
              <a:t>NDE</a:t>
            </a:r>
            <a:r>
              <a:rPr b="1" lang="fr-FR" sz="2000" strike="noStrike" u="none">
                <a:solidFill>
                  <a:srgbClr val="000000"/>
                </a:solidFill>
                <a:uFillTx/>
                <a:latin typeface="Arial"/>
              </a:rPr>
              <a:t> Pro et 2</a:t>
            </a:r>
            <a:r>
              <a:rPr b="1" lang="fr-FR" sz="2000" strike="noStrike" u="none" baseline="30000">
                <a:solidFill>
                  <a:srgbClr val="000000"/>
                </a:solidFill>
                <a:uFillTx/>
                <a:latin typeface="Arial"/>
              </a:rPr>
              <a:t>nde</a:t>
            </a:r>
            <a:r>
              <a:rPr b="1" lang="fr-FR" sz="2000" strike="noStrike" u="none">
                <a:solidFill>
                  <a:srgbClr val="000000"/>
                </a:solidFill>
                <a:uFillTx/>
                <a:latin typeface="Arial"/>
              </a:rPr>
              <a:t> GT</a:t>
            </a: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…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Passerelle d’une voie à l’autre et à l’intérieur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	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9" name="CustomShape 3"/>
          <p:cNvSpPr/>
          <p:nvPr/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 defTabSz="914400">
              <a:lnSpc>
                <a:spcPct val="100000"/>
              </a:lnSpc>
            </a:pPr>
            <a:fld id="{9BD7D04A-B5BA-4BF4-ADD6-595A52783EF3}" type="slidenum">
              <a:rPr b="0" lang="fr-FR" sz="1800" strike="noStrike" u="none">
                <a:solidFill>
                  <a:srgbClr val="000000"/>
                </a:solidFill>
                <a:uFillTx/>
                <a:latin typeface="+mn-lt"/>
                <a:ea typeface="+mn-ea"/>
              </a:rPr>
              <a:t>&lt;numéro&gt;</a:t>
            </a:fld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sldImg"/>
          </p:nvPr>
        </p:nvSpPr>
        <p:spPr>
          <a:xfrm>
            <a:off x="1165320" y="1241280"/>
            <a:ext cx="4466880" cy="3349440"/>
          </a:xfrm>
          <a:prstGeom prst="rect">
            <a:avLst/>
          </a:prstGeom>
          <a:ln w="0">
            <a:noFill/>
          </a:ln>
        </p:spPr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Elles regroupent des spécialités de bac professionnel qui présentent des compétences communes à tous les métiers d’un même secteur, ce qui laisse à l’élève un temps supplémentaire pour choisir le bac professionnel qu’il veut préparer en 1</a:t>
            </a:r>
            <a:r>
              <a:rPr b="0" lang="fr-FR" sz="2000" strike="noStrike" u="none" baseline="30000">
                <a:solidFill>
                  <a:srgbClr val="000000"/>
                </a:solidFill>
                <a:uFillTx/>
                <a:latin typeface="Arial"/>
              </a:rPr>
              <a:t>re</a:t>
            </a: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et en terminale.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L’organisation de la classe de 2de par familles de métiers va permettre à tous les élèves d’acquérir les premières compétences professionnelles utiles dans un secteur, de se professionnaliser et d’affirmer progressivement leurs choix. 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Compétences communes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Arial"/>
              </a:rPr>
              <a:t>Métiers des industries graphiques et de la communication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1"/>
              </a:rPr>
              <a:t>Façonnage de produits imprimés, routage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Réalisation de produits imprimés et plurimédia </a:t>
            </a: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2"/>
              </a:rPr>
              <a:t>option A productions graphiques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Réalisation de produits imprimés et plurimédia </a:t>
            </a: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3"/>
              </a:rPr>
              <a:t>option B productions imprimées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Arial"/>
              </a:rPr>
              <a:t>Métiers des études et de la modélisation numérique du bâtiment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4"/>
              </a:rPr>
              <a:t>Technicien d’études du bâtiment option A études et économie 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5"/>
              </a:rPr>
              <a:t>Technicien d’études du bâtiment option B assistant en architecture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6"/>
              </a:rPr>
              <a:t>Technicien géomètre-topographe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Arial"/>
              </a:rPr>
              <a:t>Métiers de l’alimentation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7"/>
              </a:rPr>
              <a:t>Boucher-charcutier-traiteur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8"/>
              </a:rPr>
              <a:t>Boulanger-pâtissier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9"/>
              </a:rPr>
              <a:t>Poissonnier-écailler-traiteur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Arial"/>
              </a:rPr>
              <a:t>Métiers de la beauté et du bien-être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Métiers de la coiffure (en cours de création)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10"/>
              </a:rPr>
              <a:t>Esthétique cosmétique parfumerie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Arial"/>
              </a:rPr>
              <a:t>Métiers de l’aéronautique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Aéronautique </a:t>
            </a: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11"/>
              </a:rPr>
              <a:t>option avionique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Aéronautique </a:t>
            </a: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12"/>
              </a:rPr>
              <a:t>option système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"/>
              </a:rPr>
              <a:t>Aéronautique </a:t>
            </a: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13"/>
              </a:rPr>
              <a:t>option structure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14"/>
              </a:rPr>
              <a:t>Aviation générale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Arial"/>
              </a:rPr>
              <a:t>Métiers de l’hôtellerie et restauration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15"/>
              </a:rPr>
              <a:t>Cuisine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r>
              <a:rPr b="0" lang="fr-FR" sz="2000" strike="noStrike" u="sng">
                <a:solidFill>
                  <a:srgbClr val="000000"/>
                </a:solidFill>
                <a:uFillTx/>
                <a:latin typeface="Arial"/>
                <a:hlinkClick r:id="rId16"/>
              </a:rPr>
              <a:t>Commercialisation et services en restauration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0">
              <a:lnSpc>
                <a:spcPct val="100000"/>
              </a:lnSpc>
              <a:buNone/>
            </a:pP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2" name="TextShape 3"/>
          <p:cNvSpPr/>
          <p:nvPr/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 defTabSz="914400">
              <a:lnSpc>
                <a:spcPct val="100000"/>
              </a:lnSpc>
            </a:pPr>
            <a:fld id="{21266E76-46B4-4C79-8CD8-50F27CB6C469}" type="slidenum">
              <a:rPr b="0" lang="fr-FR" sz="1200" strike="noStrike" u="none">
                <a:solidFill>
                  <a:srgbClr val="000000"/>
                </a:solidFill>
                <a:uFillTx/>
                <a:latin typeface="Calibri"/>
                <a:ea typeface="+mn-ea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04960" y="1470960"/>
            <a:ext cx="7881480" cy="459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C4FD32F-94C6-4262-B3C3-D94BD336265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804960" y="1470960"/>
            <a:ext cx="3845880" cy="459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/>
          </p:nvPr>
        </p:nvSpPr>
        <p:spPr>
          <a:xfrm>
            <a:off x="4843440" y="1470960"/>
            <a:ext cx="3845880" cy="459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9"/>
          </p:nvPr>
        </p:nvSpPr>
        <p:spPr/>
        <p:txBody>
          <a:bodyPr/>
          <a:p>
            <a:fld id="{48C080A3-1954-4FDA-A250-4D92761585F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2"/>
          </p:nvPr>
        </p:nvSpPr>
        <p:spPr/>
        <p:txBody>
          <a:bodyPr/>
          <a:p>
            <a:fld id="{F82D82F0-AADD-4AC7-9C37-44B60A452B8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5"/>
          </p:nvPr>
        </p:nvSpPr>
        <p:spPr/>
        <p:txBody>
          <a:bodyPr/>
          <a:p>
            <a:fld id="{C3F1B868-BACD-44FB-9108-5F04DA83FB1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8"/>
          </p:nvPr>
        </p:nvSpPr>
        <p:spPr/>
        <p:txBody>
          <a:bodyPr/>
          <a:p>
            <a:fld id="{736C120E-5726-43E3-B898-9061B2E51F6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1"/>
          </p:nvPr>
        </p:nvSpPr>
        <p:spPr/>
        <p:txBody>
          <a:bodyPr/>
          <a:p>
            <a:fld id="{342CC43C-94AA-435E-8877-519DD975878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4"/>
          </p:nvPr>
        </p:nvSpPr>
        <p:spPr/>
        <p:txBody>
          <a:bodyPr/>
          <a:p>
            <a:fld id="{8F8ED828-998C-4BAE-9BDD-ACE0E9BA4AB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9C1A184-E582-4970-A19A-03A66944B1E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D296FCF8-1114-4605-BF35-A4EC73F237B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ag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0"/>
          </p:nvPr>
        </p:nvSpPr>
        <p:spPr/>
        <p:txBody>
          <a:bodyPr/>
          <a:p>
            <a:fld id="{D9640F28-E594-4151-9808-84DDA4305144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Pag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subTitle"/>
          </p:nvPr>
        </p:nvSpPr>
        <p:spPr>
          <a:xfrm>
            <a:off x="804960" y="1470960"/>
            <a:ext cx="7881480" cy="459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0"/>
          </p:nvPr>
        </p:nvSpPr>
        <p:spPr/>
        <p:txBody>
          <a:bodyPr/>
          <a:p>
            <a:fld id="{9DBB60CA-373D-445F-B836-CCD47E311973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Pag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0"/>
          </p:nvPr>
        </p:nvSpPr>
        <p:spPr/>
        <p:txBody>
          <a:bodyPr/>
          <a:p>
            <a:fld id="{753F77A0-BC87-4B6F-B513-58E9B84DD930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Pag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0"/>
          </p:nvPr>
        </p:nvSpPr>
        <p:spPr/>
        <p:txBody>
          <a:bodyPr/>
          <a:p>
            <a:fld id="{924A4D2C-99A3-4B12-A9C1-38905D140DEF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04960" y="1470960"/>
            <a:ext cx="7881480" cy="4598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3"/>
          </p:nvPr>
        </p:nvSpPr>
        <p:spPr/>
        <p:txBody>
          <a:bodyPr/>
          <a:p>
            <a:fld id="{9BF181EC-93CD-4D98-9103-ED3647C53BE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6"/>
          </p:nvPr>
        </p:nvSpPr>
        <p:spPr/>
        <p:txBody>
          <a:bodyPr/>
          <a:p>
            <a:fld id="{D5801629-5453-4AF1-8853-E37A87ECDA7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3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4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5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8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9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10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1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"/>
              </a:rPr>
              <a:t>Cliquez pour modifier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&lt;pied de page&gt;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856C8B2-A9E3-48DB-8C27-ED81CD3BDFCC}" type="slidenum"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Cliquez pour éditer le format du plan de texte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Second niveau de plan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 de plan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Quatrième niveau de plan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Cinquième niveau de plan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Sixième niveau de plan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Septième niveau de plan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dt" idx="26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ftr" idx="27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sldNum" idx="28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B6EE0F9-5F0C-4E26-BE0D-E1BC4A7645A5}" type="slidenum"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Cliquez pour modifier le style du titre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3575160" y="272880"/>
            <a:ext cx="5111280" cy="5852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200" y="1434960"/>
            <a:ext cx="3007800" cy="4690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algn="l" pos="0"/>
              </a:tabLst>
            </a:pPr>
            <a:r>
              <a:rPr b="0" lang="fr-FR" sz="14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29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0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1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B7A7DC0-D511-40F8-BFCB-540DE1B189AC}" type="slidenum"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792440" y="4800600"/>
            <a:ext cx="5486040" cy="566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Cliquez pour modifier le style du titre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1792440" y="61272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Cliquez pour éditer le format du plan de texte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Second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Troisième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Quatrième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Cinquième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Sixième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Septième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1792440" y="5367240"/>
            <a:ext cx="5486040" cy="804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algn="l" pos="0"/>
              </a:tabLst>
            </a:pPr>
            <a:r>
              <a:rPr b="0" lang="fr-FR" sz="14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dt" idx="32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ftr" idx="33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&lt;pied de page&gt;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1" name="PlaceHolder 6"/>
          <p:cNvSpPr>
            <a:spLocks noGrp="1"/>
          </p:cNvSpPr>
          <p:nvPr>
            <p:ph type="sldNum" idx="34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5E66CA2-D68B-432D-AD8E-00CDCD87AE3B}" type="slidenum"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"/>
              </a:rPr>
              <a:t>Cliquez pour modifier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77CE7E1-B5E4-497F-8C9B-FBE357E8A3F3}" type="slidenum"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629400" y="274680"/>
            <a:ext cx="2057040" cy="5851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"/>
              </a:rPr>
              <a:t>Cliquez pour modifier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274680"/>
            <a:ext cx="6019560" cy="5851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298942E-C9CD-42FE-9CB2-2DE39F823F04}" type="slidenum"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9" descr=""/>
          <p:cNvPicPr/>
          <p:nvPr/>
        </p:nvPicPr>
        <p:blipFill>
          <a:blip r:embed="rId2"/>
          <a:stretch/>
        </p:blipFill>
        <p:spPr>
          <a:xfrm>
            <a:off x="0" y="0"/>
            <a:ext cx="9143640" cy="183960"/>
          </a:xfrm>
          <a:prstGeom prst="rect">
            <a:avLst/>
          </a:prstGeom>
          <a:ln w="9525">
            <a:noFill/>
          </a:ln>
        </p:spPr>
      </p:pic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"/>
              </a:rPr>
              <a:t>Cliquez et modifiez le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04960" y="1470960"/>
            <a:ext cx="7881480" cy="459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177840" indent="-177840" defTabSz="457200">
              <a:lnSpc>
                <a:spcPct val="100000"/>
              </a:lnSpc>
              <a:spcBef>
                <a:spcPts val="641"/>
              </a:spcBef>
              <a:buClr>
                <a:srgbClr val="eeece1"/>
              </a:buClr>
              <a:buFont typeface="Arial"/>
              <a:buChar char="■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Modifiez les styles du texte du masque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27480" indent="-170280" defTabSz="457200">
              <a:lnSpc>
                <a:spcPct val="100000"/>
              </a:lnSpc>
              <a:spcBef>
                <a:spcPts val="561"/>
              </a:spcBef>
              <a:buClr>
                <a:srgbClr val="eeece1"/>
              </a:buClr>
              <a:buFont typeface="Arial Italic"/>
              <a:buChar char="■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627480" indent="0" defTabSz="4572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627480" indent="177840" defTabSz="457200">
              <a:lnSpc>
                <a:spcPct val="100000"/>
              </a:lnSpc>
              <a:spcBef>
                <a:spcPts val="400"/>
              </a:spcBef>
              <a:buClr>
                <a:srgbClr val="eeece1"/>
              </a:buClr>
              <a:buFont typeface="Arial"/>
              <a:buChar char="–"/>
              <a:tabLst>
                <a:tab algn="l" pos="0"/>
              </a:tabLst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806400" indent="0" defTabSz="4572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sldNum" idx="10"/>
          </p:nvPr>
        </p:nvSpPr>
        <p:spPr>
          <a:xfrm>
            <a:off x="8150400" y="6391440"/>
            <a:ext cx="450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AF38C8E-39EB-4DFE-ACE5-C3BDFC1DDF30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Arial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3"/>
    <p:sldLayoutId id="2147483656" r:id="rId4"/>
    <p:sldLayoutId id="2147483657" r:id="rId5"/>
    <p:sldLayoutId id="2147483658" r:id="rId6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"/>
              </a:rPr>
              <a:t>Cliquez pour modifier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dt" idx="1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ftr" idx="1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sldNum" idx="1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A68BE0B-F760-4574-AB34-13901548F199}" type="slidenum"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22160" y="4406760"/>
            <a:ext cx="7772040" cy="1361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fr-FR" sz="4000" strike="noStrike" u="none" cap="all">
                <a:solidFill>
                  <a:schemeClr val="dk1"/>
                </a:solidFill>
                <a:uFillTx/>
                <a:latin typeface="Calibri"/>
              </a:rPr>
              <a:t>Cliquez pour modifier le style du titre</a:t>
            </a:r>
            <a:endParaRPr b="0" lang="fr-FR" sz="4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722160" y="2906640"/>
            <a:ext cx="77720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fr-FR" sz="20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Cliquez pour modifier les styles du texte du masque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dt" idx="1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ftr" idx="1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sldNum" idx="1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9757B0D-14A7-4DFF-8C11-55EBA0D58806}" type="slidenum"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"/>
              </a:rPr>
              <a:t>Cliquez pour modifier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dt" idx="1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ftr" idx="1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sldNum" idx="1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4AC6A01-A5AB-42CD-8CC1-0D01ED609377}" type="slidenum"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"/>
              </a:rPr>
              <a:t>Cliquez pour modifier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body"/>
          </p:nvPr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Cliquez pour 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9" name="PlaceHolder 6"/>
          <p:cNvSpPr>
            <a:spLocks noGrp="1"/>
          </p:cNvSpPr>
          <p:nvPr>
            <p:ph type="dt" idx="2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0" name="PlaceHolder 7"/>
          <p:cNvSpPr>
            <a:spLocks noGrp="1"/>
          </p:cNvSpPr>
          <p:nvPr>
            <p:ph type="ftr" idx="2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1" name="PlaceHolder 8"/>
          <p:cNvSpPr>
            <a:spLocks noGrp="1"/>
          </p:cNvSpPr>
          <p:nvPr>
            <p:ph type="sldNum" idx="2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63148E9-C526-4162-9E98-0BAA8C2D5363}" type="slidenum"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"/>
              </a:rPr>
              <a:t>Cliquez pour modifier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dt" idx="23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ftr" idx="24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sldNum" idx="25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AF96DAE-227E-4CF6-A4D8-78ADED65154A}" type="slidenum"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hyperlink" Target="https://padlet.com/cio_pezenas" TargetMode="External"/><Relationship Id="rId2" Type="http://schemas.openxmlformats.org/officeDocument/2006/relationships/image" Target="../media/image7.jpe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4.xml"/><Relationship Id="rId6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33"/>
          <p:cNvSpPr/>
          <p:nvPr/>
        </p:nvSpPr>
        <p:spPr>
          <a:xfrm>
            <a:off x="1428840" y="1714320"/>
            <a:ext cx="61563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fr-FR" sz="5400" strike="noStrike" u="none">
                <a:solidFill>
                  <a:schemeClr val="accent1">
                    <a:tint val="52000"/>
                  </a:schemeClr>
                </a:solidFill>
                <a:uFillTx/>
                <a:latin typeface="Calibri"/>
              </a:rPr>
              <a:t>APRES LA TROISIEME</a:t>
            </a:r>
            <a:endParaRPr b="0" lang="fr-FR" sz="5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9" name="Rectangle 34"/>
          <p:cNvSpPr/>
          <p:nvPr/>
        </p:nvSpPr>
        <p:spPr>
          <a:xfrm>
            <a:off x="1360800" y="5877360"/>
            <a:ext cx="635940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prst="artDeco" w="25400" h="55880"/>
              <a:contourClr>
                <a:schemeClr val="accent2"/>
              </a:contourClr>
            </a:sp3d>
          </a:bodyPr>
          <a:p>
            <a:pPr algn="ctr" defTabSz="914400">
              <a:lnSpc>
                <a:spcPct val="100000"/>
              </a:lnSpc>
            </a:pPr>
            <a:r>
              <a:rPr b="1" lang="fr-FR" sz="3200" spc="51" strike="noStrike" u="none">
                <a:solidFill>
                  <a:schemeClr val="accent2"/>
                </a:solidFill>
                <a:uFillTx/>
                <a:latin typeface="Calibri"/>
              </a:rPr>
              <a:t>Séance information 16 janvier 2025</a:t>
            </a: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0" name="Auto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pic>
        <p:nvPicPr>
          <p:cNvPr id="81" name="Image 10" descr="Logo CIO New.PNG"/>
          <p:cNvPicPr/>
          <p:nvPr/>
        </p:nvPicPr>
        <p:blipFill>
          <a:blip r:embed="rId1"/>
          <a:stretch/>
        </p:blipFill>
        <p:spPr>
          <a:xfrm>
            <a:off x="0" y="260640"/>
            <a:ext cx="4465080" cy="1288440"/>
          </a:xfrm>
          <a:prstGeom prst="rect">
            <a:avLst/>
          </a:prstGeom>
          <a:ln w="0">
            <a:noFill/>
          </a:ln>
        </p:spPr>
      </p:pic>
      <p:pic>
        <p:nvPicPr>
          <p:cNvPr id="82" name="Picture 2" descr="E:\Orientation.jpg"/>
          <p:cNvPicPr/>
          <p:nvPr/>
        </p:nvPicPr>
        <p:blipFill>
          <a:blip r:embed="rId2"/>
          <a:stretch/>
        </p:blipFill>
        <p:spPr>
          <a:xfrm>
            <a:off x="785880" y="2786040"/>
            <a:ext cx="5078520" cy="286020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10"/>
          </p:nvPr>
        </p:nvSpPr>
        <p:spPr/>
        <p:txBody>
          <a:bodyPr/>
          <a:p>
            <a:fld id="{623DDAF4-A90D-4257-AAC7-A395E0E92AE8}" type="slidenum">
              <a:t>1</a:t>
            </a:fld>
          </a:p>
        </p:txBody>
      </p:sp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366840"/>
            <a:ext cx="8229240" cy="958320"/>
          </a:xfrm>
          <a:prstGeom prst="rect">
            <a:avLst/>
          </a:prstGeom>
          <a:noFill/>
          <a:ln w="0">
            <a:noFill/>
          </a:ln>
        </p:spPr>
        <p:txBody>
          <a:bodyPr lIns="0" rIns="0" tIns="400320" bIns="0" anchor="ctr">
            <a:noAutofit/>
          </a:bodyPr>
          <a:p>
            <a:pPr marL="506160" indent="0" algn="ctr" defTabSz="914400">
              <a:lnSpc>
                <a:spcPct val="100000"/>
              </a:lnSpc>
              <a:spcBef>
                <a:spcPts val="99"/>
              </a:spcBef>
              <a:buNone/>
            </a:pPr>
            <a:r>
              <a:rPr b="1" lang="fr-FR" sz="3600" spc="-20" strike="noStrike" u="none">
                <a:solidFill>
                  <a:srgbClr val="000000"/>
                </a:solidFill>
                <a:uFillTx/>
                <a:latin typeface="Calibri"/>
              </a:rPr>
              <a:t>Les recrutements particuliers (voie pro)</a:t>
            </a:r>
            <a:endParaRPr b="0" lang="fr-FR" sz="3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grpSp>
        <p:nvGrpSpPr>
          <p:cNvPr id="148" name="object 8"/>
          <p:cNvGrpSpPr/>
          <p:nvPr/>
        </p:nvGrpSpPr>
        <p:grpSpPr>
          <a:xfrm>
            <a:off x="428760" y="1428480"/>
            <a:ext cx="8229240" cy="5168520"/>
            <a:chOff x="428760" y="1428480"/>
            <a:chExt cx="8229240" cy="5168520"/>
          </a:xfrm>
        </p:grpSpPr>
        <p:sp>
          <p:nvSpPr>
            <p:cNvPr id="149" name="object 10"/>
            <p:cNvSpPr/>
            <p:nvPr/>
          </p:nvSpPr>
          <p:spPr>
            <a:xfrm>
              <a:off x="428760" y="1428480"/>
              <a:ext cx="8229240" cy="5168520"/>
            </a:xfrm>
            <a:custGeom>
              <a:avLst/>
              <a:gdLst>
                <a:gd name="textAreaLeft" fmla="*/ 0 w 8229240"/>
                <a:gd name="textAreaRight" fmla="*/ 8229600 w 8229240"/>
                <a:gd name="textAreaTop" fmla="*/ 0 h 5168520"/>
                <a:gd name="textAreaBottom" fmla="*/ 5168880 h 5168520"/>
              </a:gdLst>
              <a:ahLst/>
              <a:rect l="textAreaLeft" t="textAreaTop" r="textAreaRight" b="textAreaBottom"/>
              <a:pathLst>
                <a:path w="8229600" h="5000625">
                  <a:moveTo>
                    <a:pt x="8229600" y="0"/>
                  </a:moveTo>
                  <a:lnTo>
                    <a:pt x="0" y="0"/>
                  </a:lnTo>
                  <a:lnTo>
                    <a:pt x="0" y="5000625"/>
                  </a:lnTo>
                  <a:lnTo>
                    <a:pt x="8229600" y="5000625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b="0" lang="fr-FR" sz="1800" strike="noStrike" u="none">
                <a:solidFill>
                  <a:schemeClr val="dk1"/>
                </a:solidFill>
                <a:uFillTx/>
                <a:latin typeface="Calibri"/>
              </a:endParaRPr>
            </a:p>
          </p:txBody>
        </p:sp>
        <p:sp>
          <p:nvSpPr>
            <p:cNvPr id="150" name="object 11"/>
            <p:cNvSpPr/>
            <p:nvPr/>
          </p:nvSpPr>
          <p:spPr>
            <a:xfrm>
              <a:off x="428760" y="1428480"/>
              <a:ext cx="8229240" cy="5168520"/>
            </a:xfrm>
            <a:custGeom>
              <a:avLst/>
              <a:gdLst>
                <a:gd name="textAreaLeft" fmla="*/ 0 w 8229240"/>
                <a:gd name="textAreaRight" fmla="*/ 8229600 w 8229240"/>
                <a:gd name="textAreaTop" fmla="*/ 0 h 5168520"/>
                <a:gd name="textAreaBottom" fmla="*/ 5168880 h 5168520"/>
              </a:gdLst>
              <a:ahLst/>
              <a:rect l="textAreaLeft" t="textAreaTop" r="textAreaRight" b="textAreaBottom"/>
              <a:pathLst>
                <a:path w="8229600" h="5000625">
                  <a:moveTo>
                    <a:pt x="0" y="5000625"/>
                  </a:moveTo>
                  <a:lnTo>
                    <a:pt x="8229600" y="5000625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5000625"/>
                  </a:lnTo>
                  <a:close/>
                </a:path>
              </a:pathLst>
            </a:custGeom>
            <a:noFill/>
            <a:ln w="12700">
              <a:solidFill>
                <a:srgbClr val="9b2c1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b="0" lang="fr-FR" sz="1800" strike="noStrike" u="none">
                <a:solidFill>
                  <a:schemeClr val="dk1"/>
                </a:solidFill>
                <a:uFillTx/>
                <a:latin typeface="Calibri"/>
              </a:endParaRPr>
            </a:p>
          </p:txBody>
        </p:sp>
      </p:grpSp>
      <p:sp>
        <p:nvSpPr>
          <p:cNvPr id="151" name="object 12"/>
          <p:cNvSpPr/>
          <p:nvPr/>
        </p:nvSpPr>
        <p:spPr>
          <a:xfrm>
            <a:off x="827640" y="1394640"/>
            <a:ext cx="7576920" cy="477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63000" bIns="0" anchor="t">
            <a:spAutoFit/>
          </a:bodyPr>
          <a:p>
            <a:pPr marL="303480" indent="-290880" defTabSz="914400">
              <a:lnSpc>
                <a:spcPct val="100000"/>
              </a:lnSpc>
              <a:spcBef>
                <a:spcPts val="496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303480"/>
              </a:tabLst>
            </a:pPr>
            <a:r>
              <a:rPr b="0" lang="fr-FR" sz="2200" spc="-34" strike="noStrike" u="none">
                <a:solidFill>
                  <a:schemeClr val="dk1"/>
                </a:solidFill>
                <a:uFillTx/>
                <a:latin typeface="Calibri"/>
              </a:rPr>
              <a:t>C.A.P.</a:t>
            </a:r>
            <a:r>
              <a:rPr b="0" lang="fr-FR" sz="2200" spc="-79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Agent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de</a:t>
            </a:r>
            <a:r>
              <a:rPr b="0" lang="fr-FR" sz="22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sécurité</a:t>
            </a:r>
            <a:endParaRPr b="0" lang="fr-FR" sz="2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03480" indent="-290880" defTabSz="914400">
              <a:lnSpc>
                <a:spcPct val="100000"/>
              </a:lnSpc>
              <a:spcBef>
                <a:spcPts val="394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303480"/>
              </a:tabLst>
            </a:pPr>
            <a:r>
              <a:rPr b="0" lang="fr-FR" sz="2200" spc="-34" strike="noStrike" u="none">
                <a:solidFill>
                  <a:schemeClr val="dk1"/>
                </a:solidFill>
                <a:uFillTx/>
                <a:latin typeface="Calibri"/>
              </a:rPr>
              <a:t>C.A.P.</a:t>
            </a:r>
            <a:r>
              <a:rPr b="0" lang="fr-FR" sz="22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Assistant</a:t>
            </a:r>
            <a:r>
              <a:rPr b="0" lang="fr-FR" sz="22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Technique</a:t>
            </a:r>
            <a:r>
              <a:rPr b="0" lang="fr-FR" sz="22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en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Instruments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de</a:t>
            </a:r>
            <a:r>
              <a:rPr b="0" lang="fr-FR" sz="22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Musique</a:t>
            </a:r>
            <a:endParaRPr b="0" lang="fr-FR" sz="2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41200" indent="-228600" defTabSz="914400">
              <a:lnSpc>
                <a:spcPct val="100000"/>
              </a:lnSpc>
              <a:spcBef>
                <a:spcPts val="400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241200"/>
              </a:tabLst>
            </a:pP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Baccalauréat</a:t>
            </a:r>
            <a:r>
              <a:rPr b="0" lang="fr-FR" sz="2200" spc="-7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Professionnel</a:t>
            </a:r>
            <a:r>
              <a:rPr b="0" lang="fr-FR" sz="22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Conducteur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transport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routier marchandises</a:t>
            </a:r>
            <a:endParaRPr b="0" lang="fr-FR" sz="2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41920" indent="-229320" defTabSz="914400">
              <a:lnSpc>
                <a:spcPct val="100000"/>
              </a:lnSpc>
              <a:spcBef>
                <a:spcPts val="405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241920"/>
              </a:tabLst>
            </a:pP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Baccalauréat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Professionnel</a:t>
            </a:r>
            <a:r>
              <a:rPr b="0" lang="fr-FR" sz="2200" spc="-6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Aéronautique</a:t>
            </a:r>
            <a:endParaRPr b="0" lang="fr-FR" sz="2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41920" indent="-229320" defTabSz="914400">
              <a:lnSpc>
                <a:spcPct val="100000"/>
              </a:lnSpc>
              <a:spcBef>
                <a:spcPts val="400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241920"/>
              </a:tabLst>
            </a:pP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Baccalauréat</a:t>
            </a:r>
            <a:r>
              <a:rPr b="0" lang="fr-FR" sz="22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Professionnel</a:t>
            </a:r>
            <a:r>
              <a:rPr b="0" lang="fr-FR" sz="2200" spc="-26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Métiers</a:t>
            </a:r>
            <a:r>
              <a:rPr b="0" lang="fr-FR" sz="2200" spc="-1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de</a:t>
            </a:r>
            <a:r>
              <a:rPr b="0" lang="fr-FR" sz="22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la</a:t>
            </a:r>
            <a:r>
              <a:rPr b="0" lang="fr-FR" sz="2200" spc="-3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sécurité</a:t>
            </a:r>
            <a:endParaRPr b="0" lang="fr-FR" sz="2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41200" indent="-228600" defTabSz="914400">
              <a:lnSpc>
                <a:spcPct val="100000"/>
              </a:lnSpc>
              <a:spcBef>
                <a:spcPts val="394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241200"/>
              </a:tabLst>
            </a:pP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Baccalauréat</a:t>
            </a:r>
            <a:r>
              <a:rPr b="0" lang="fr-FR" sz="22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Professionnel</a:t>
            </a:r>
            <a:r>
              <a:rPr b="0" lang="fr-FR" sz="22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«</a:t>
            </a:r>
            <a:r>
              <a:rPr b="0" lang="fr-FR" sz="22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Accompagnement</a:t>
            </a:r>
            <a:r>
              <a:rPr b="0" lang="fr-FR" sz="2200" spc="1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Soins</a:t>
            </a:r>
            <a:r>
              <a:rPr b="0" lang="fr-FR" sz="2200" spc="-4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et</a:t>
            </a:r>
            <a:r>
              <a:rPr b="0" lang="fr-FR" sz="2200" spc="-26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Services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à</a:t>
            </a:r>
            <a:r>
              <a:rPr b="0" lang="fr-FR" sz="22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la</a:t>
            </a:r>
            <a:r>
              <a:rPr b="0" lang="fr-FR" sz="22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Personne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(vaccins</a:t>
            </a:r>
            <a:r>
              <a:rPr b="0" lang="fr-FR" sz="22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obligatoires</a:t>
            </a:r>
            <a:r>
              <a:rPr b="0" lang="fr-FR" sz="22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pour</a:t>
            </a:r>
            <a:r>
              <a:rPr b="0" lang="fr-FR" sz="22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pouvoir</a:t>
            </a:r>
            <a:r>
              <a:rPr b="0" lang="fr-FR" sz="22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effectuer</a:t>
            </a:r>
            <a:r>
              <a:rPr b="0" lang="fr-FR" sz="2200" spc="-1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26" strike="noStrike" u="none">
                <a:solidFill>
                  <a:schemeClr val="dk1"/>
                </a:solidFill>
                <a:uFillTx/>
                <a:latin typeface="Calibri"/>
              </a:rPr>
              <a:t>les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stages</a:t>
            </a:r>
            <a:r>
              <a:rPr b="0" lang="fr-FR" sz="22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en</a:t>
            </a:r>
            <a:r>
              <a:rPr b="0" lang="fr-FR" sz="22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structures</a:t>
            </a:r>
            <a:r>
              <a:rPr b="0" lang="fr-FR" sz="22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d'accueil)</a:t>
            </a:r>
            <a:endParaRPr b="0" lang="fr-FR" sz="2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41200" indent="-228600" defTabSz="914400">
              <a:lnSpc>
                <a:spcPct val="100000"/>
              </a:lnSpc>
              <a:spcBef>
                <a:spcPts val="408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241200"/>
              </a:tabLst>
            </a:pP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Formations</a:t>
            </a:r>
            <a:r>
              <a:rPr b="0" lang="fr-FR" sz="22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maritimes</a:t>
            </a:r>
            <a:r>
              <a:rPr b="0" lang="fr-FR" sz="2200" spc="-4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:</a:t>
            </a:r>
            <a:r>
              <a:rPr b="0" lang="fr-FR" sz="22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certificat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médical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par</a:t>
            </a:r>
            <a:r>
              <a:rPr b="0" lang="fr-FR" sz="22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un</a:t>
            </a:r>
            <a:r>
              <a:rPr b="0" lang="fr-FR" sz="22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médecin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26" strike="noStrike" u="none">
                <a:solidFill>
                  <a:schemeClr val="dk1"/>
                </a:solidFill>
                <a:uFillTx/>
                <a:latin typeface="Calibri"/>
              </a:rPr>
              <a:t>des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gens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de</a:t>
            </a:r>
            <a:r>
              <a:rPr b="0" lang="fr-FR" sz="22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26" strike="noStrike" u="none">
                <a:solidFill>
                  <a:schemeClr val="dk1"/>
                </a:solidFill>
                <a:uFillTx/>
                <a:latin typeface="Calibri"/>
              </a:rPr>
              <a:t>mer</a:t>
            </a:r>
            <a:endParaRPr b="0" lang="fr-FR" sz="2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41200" indent="-228600" defTabSz="914400">
              <a:lnSpc>
                <a:spcPct val="100000"/>
              </a:lnSpc>
              <a:spcBef>
                <a:spcPts val="400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241200"/>
              </a:tabLst>
            </a:pP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Baccalauréat</a:t>
            </a:r>
            <a:r>
              <a:rPr b="0" lang="fr-FR" sz="22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Professionnel</a:t>
            </a:r>
            <a:r>
              <a:rPr b="0" lang="fr-FR" sz="22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Agricole</a:t>
            </a:r>
            <a:r>
              <a:rPr b="0" lang="fr-FR" sz="2200" spc="-3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«</a:t>
            </a:r>
            <a:r>
              <a:rPr b="0" lang="fr-FR" sz="22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Conduite</a:t>
            </a:r>
            <a:r>
              <a:rPr b="0" lang="fr-FR" sz="2200" spc="-4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et</a:t>
            </a:r>
            <a:r>
              <a:rPr b="0" lang="fr-FR" sz="2200" spc="-26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Gestion</a:t>
            </a:r>
            <a:r>
              <a:rPr b="0" lang="fr-FR" sz="2200" spc="-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26" strike="noStrike" u="none">
                <a:solidFill>
                  <a:schemeClr val="dk1"/>
                </a:solidFill>
                <a:uFillTx/>
                <a:latin typeface="Calibri"/>
              </a:rPr>
              <a:t>de </a:t>
            </a:r>
            <a:r>
              <a:rPr b="0" lang="fr-FR" sz="2200" spc="-11" strike="noStrike" u="none">
                <a:solidFill>
                  <a:schemeClr val="dk1"/>
                </a:solidFill>
                <a:uFillTx/>
                <a:latin typeface="Calibri"/>
              </a:rPr>
              <a:t>l'Entreprise</a:t>
            </a:r>
            <a:r>
              <a:rPr b="0" lang="fr-FR" sz="22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trike="noStrike" u="none">
                <a:solidFill>
                  <a:schemeClr val="dk1"/>
                </a:solidFill>
                <a:uFillTx/>
                <a:latin typeface="Calibri"/>
              </a:rPr>
              <a:t>Hippique</a:t>
            </a:r>
            <a:r>
              <a:rPr b="0" lang="fr-FR" sz="2200" spc="-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200" spc="-51" strike="noStrike" u="none">
                <a:solidFill>
                  <a:schemeClr val="dk1"/>
                </a:solidFill>
                <a:uFillTx/>
                <a:latin typeface="Calibri"/>
              </a:rPr>
              <a:t>»</a:t>
            </a:r>
            <a:endParaRPr b="0" lang="fr-FR" sz="2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transition spd="slow">
    <p:circle/>
  </p:transition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0" y="274680"/>
            <a:ext cx="91436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2500" lnSpcReduction="1999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fr-FR" sz="4400" strike="noStrike" u="none">
                <a:solidFill>
                  <a:schemeClr val="dk1"/>
                </a:solidFill>
                <a:uFillTx/>
                <a:latin typeface="Calibri"/>
              </a:rPr>
              <a:t>La voie Professionnelle au lycée Joseph Vallot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323640" y="1412640"/>
            <a:ext cx="8362800" cy="52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CAP EPC </a:t>
            </a: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: </a:t>
            </a: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E</a:t>
            </a: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quipier </a:t>
            </a: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P</a:t>
            </a: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olyvalent du </a:t>
            </a: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C</a:t>
            </a: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ommerce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2</a:t>
            </a:r>
            <a:r>
              <a:rPr b="1" lang="fr-FR" sz="2400" strike="noStrike" u="none" baseline="30000">
                <a:solidFill>
                  <a:schemeClr val="dk1"/>
                </a:solidFill>
                <a:uFillTx/>
                <a:latin typeface="Calibri"/>
              </a:rPr>
              <a:t>nde</a:t>
            </a: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 PRO CVPM </a:t>
            </a: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: Communication Visuelle Pluri-Média (sélection d’entrée difficile)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2</a:t>
            </a:r>
            <a:r>
              <a:rPr b="1" lang="fr-FR" sz="2400" strike="noStrike" u="none" baseline="30000">
                <a:solidFill>
                  <a:schemeClr val="dk1"/>
                </a:solidFill>
                <a:uFillTx/>
                <a:latin typeface="Calibri"/>
              </a:rPr>
              <a:t>nde</a:t>
            </a: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  PRO MTNE </a:t>
            </a: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: Métier de la Transition Numérique et Energétique (ouvre sur BAC Pro MELEC)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2</a:t>
            </a:r>
            <a:r>
              <a:rPr b="1" lang="fr-FR" sz="2400" strike="noStrike" u="none" baseline="30000">
                <a:solidFill>
                  <a:schemeClr val="dk1"/>
                </a:solidFill>
                <a:uFillTx/>
                <a:latin typeface="Calibri"/>
              </a:rPr>
              <a:t>nde</a:t>
            </a: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 PRO ASSP </a:t>
            </a: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: Accompagnement Soin et Service à la Personne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2</a:t>
            </a:r>
            <a:r>
              <a:rPr b="1" lang="fr-FR" sz="2400" strike="noStrike" u="none" baseline="30000">
                <a:solidFill>
                  <a:schemeClr val="dk1"/>
                </a:solidFill>
                <a:uFillTx/>
                <a:latin typeface="Calibri"/>
              </a:rPr>
              <a:t>nde</a:t>
            </a: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 PRO MRC </a:t>
            </a: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: Métier Relation Client (ouvre sur BAC PRO Métier de l’Accueil ou BAC PRO Commerce.)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2</a:t>
            </a:r>
            <a:r>
              <a:rPr b="1" lang="fr-FR" sz="2400" strike="noStrike" u="none" baseline="30000">
                <a:solidFill>
                  <a:schemeClr val="dk1"/>
                </a:solidFill>
                <a:uFillTx/>
                <a:latin typeface="Calibri"/>
              </a:rPr>
              <a:t>nde</a:t>
            </a: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 PRO GATL </a:t>
            </a: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: Gestion des Administration du Transport et de la Logistique (ouvre sur BAC PRO AGORA)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ftr" idx="3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information parents après 3</a:t>
            </a:r>
            <a:r>
              <a:rPr b="0" lang="fr-BE" sz="1200" strike="noStrike" u="none" baseline="30000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ème</a:t>
            </a:r>
            <a:r>
              <a:rPr b="0" lang="fr-BE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2024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3"/>
          </p:nvPr>
        </p:nvSpPr>
        <p:spPr/>
        <p:txBody>
          <a:bodyPr/>
          <a:p>
            <a:fld id="{F2FD22C2-B278-430F-8093-DF8056519B2E}" type="slidenum">
              <a:t>11</a:t>
            </a:fld>
          </a:p>
        </p:txBody>
      </p:sp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28760" y="353880"/>
            <a:ext cx="8464320" cy="914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-FR" sz="2700" strike="noStrike" u="none" cap="all">
                <a:solidFill>
                  <a:srgbClr val="000000"/>
                </a:solidFill>
                <a:uFillTx/>
                <a:latin typeface="Calibri"/>
              </a:rPr>
              <a:t>La seconde générale et technologique</a:t>
            </a:r>
            <a:endParaRPr b="0" lang="fr-FR" sz="27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1547640" y="1125360"/>
            <a:ext cx="6048000" cy="642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1440" rIns="91440" tIns="45720" bIns="45720" anchor="t">
            <a:normAutofit fontScale="92500" lnSpcReduction="9999"/>
          </a:bodyPr>
          <a:p>
            <a:pPr indent="0" algn="ctr" defTabSz="45720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  <a:ea typeface="Roboto"/>
              </a:rPr>
              <a:t>Au lycée général et technologique, la classe de seconde est commune à tous les élèves. C’est une classe de détermination.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algn="ctr" defTabSz="45720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sldNum" idx="39"/>
          </p:nvPr>
        </p:nvSpPr>
        <p:spPr>
          <a:xfrm>
            <a:off x="8150400" y="6391440"/>
            <a:ext cx="450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1" lang="fr-FR" sz="900" strike="noStrike" u="none">
                <a:solidFill>
                  <a:srgbClr val="404040"/>
                </a:solidFill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7D64351-40BF-478F-B090-0852B9A19C93}" type="slidenum">
              <a:rPr b="1" lang="fr-FR" sz="900" strike="noStrike" u="none">
                <a:solidFill>
                  <a:srgbClr val="404040"/>
                </a:solidFill>
                <a:uFillTx/>
                <a:latin typeface="Arial"/>
              </a:rPr>
              <a:t>&lt;numéro&gt;</a:t>
            </a:fld>
            <a:endParaRPr b="0" lang="fr-FR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8" name="ZoneTexte 6"/>
          <p:cNvSpPr/>
          <p:nvPr/>
        </p:nvSpPr>
        <p:spPr>
          <a:xfrm>
            <a:off x="4818240" y="1854360"/>
            <a:ext cx="3782160" cy="28724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  <a:spcBef>
                <a:spcPts val="360"/>
              </a:spcBef>
            </a:pPr>
            <a:r>
              <a:rPr b="1" lang="fr-FR" sz="18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un accompagnement 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Un test de positionnement en début d’année pour connaître ses acquis et ses besoins en français et en mathématiques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320"/>
              </a:spcBef>
            </a:pP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Un accompagnement personnalisé en fonction des besoins de l’élève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5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Du temps consacré à l’orientation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9" name="ZoneTexte 7"/>
          <p:cNvSpPr/>
          <p:nvPr/>
        </p:nvSpPr>
        <p:spPr>
          <a:xfrm>
            <a:off x="395280" y="5510160"/>
            <a:ext cx="8208720" cy="6994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i="1" lang="fr-FR" sz="2000" strike="noStrike" u="none">
                <a:solidFill>
                  <a:schemeClr val="dk1"/>
                </a:solidFill>
                <a:uFillTx/>
                <a:latin typeface="Calibri"/>
              </a:rPr>
              <a:t>Au cours de l’année de seconde, chaque élève réfléchit à la suite de son parcours vers la voie technologique ou la voie générale.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0" name="ZoneTexte 8"/>
          <p:cNvSpPr/>
          <p:nvPr/>
        </p:nvSpPr>
        <p:spPr>
          <a:xfrm>
            <a:off x="285840" y="1857240"/>
            <a:ext cx="4332960" cy="3492360"/>
          </a:xfrm>
          <a:prstGeom prst="rect">
            <a:avLst/>
          </a:prstGeom>
          <a:solidFill>
            <a:srgbClr val="95bce5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fr-FR" sz="18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 </a:t>
            </a:r>
            <a:r>
              <a:rPr b="1" lang="fr-FR" sz="18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des cours communs 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Français                                            4h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Histoire-Géographie                          3h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EMC                                                0h30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Langues vivantes A et B                  5h30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SES                                                 1h30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Mathématiques                                 4h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Physique-Chimie                               3h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SVT                                                 1h30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EPS                                                 2h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63680" indent="-285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Sciences numériques et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63680" indent="-285840" defTabSz="457200"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 </a:t>
            </a: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technologiques                                   1h30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object 2"/>
          <p:cNvSpPr/>
          <p:nvPr/>
        </p:nvSpPr>
        <p:spPr>
          <a:xfrm>
            <a:off x="2286000" y="1711440"/>
            <a:ext cx="3970440" cy="343800"/>
          </a:xfrm>
          <a:prstGeom prst="rect">
            <a:avLst/>
          </a:prstGeom>
          <a:solidFill>
            <a:srgbClr val="d24717"/>
          </a:solidFill>
          <a:ln w="12700">
            <a:solidFill>
              <a:srgbClr val="9b310d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69840" bIns="0" anchor="t">
            <a:spAutoFit/>
          </a:bodyPr>
          <a:p>
            <a:pPr algn="ctr" defTabSz="914400">
              <a:lnSpc>
                <a:spcPct val="100000"/>
              </a:lnSpc>
              <a:spcBef>
                <a:spcPts val="550"/>
              </a:spcBef>
            </a:pPr>
            <a:r>
              <a:rPr b="1" lang="fr-FR" sz="1800" strike="noStrike" u="none">
                <a:solidFill>
                  <a:srgbClr val="ffffff"/>
                </a:solidFill>
                <a:uFillTx/>
                <a:latin typeface="Calibri"/>
              </a:rPr>
              <a:t>Pour</a:t>
            </a:r>
            <a:r>
              <a:rPr b="1" lang="fr-FR" sz="1800" spc="-54" strike="noStrike" u="none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rgbClr val="ffffff"/>
                </a:solidFill>
                <a:uFillTx/>
                <a:latin typeface="Calibri"/>
              </a:rPr>
              <a:t>réussir</a:t>
            </a:r>
            <a:r>
              <a:rPr b="1" lang="fr-FR" sz="1800" spc="-51" strike="noStrike" u="none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rgbClr val="ffffff"/>
                </a:solidFill>
                <a:uFillTx/>
                <a:latin typeface="Calibri"/>
              </a:rPr>
              <a:t>en</a:t>
            </a:r>
            <a:r>
              <a:rPr b="1" lang="fr-FR" sz="1800" spc="-34" strike="noStrike" u="none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rgbClr val="ffffff"/>
                </a:solidFill>
                <a:uFillTx/>
                <a:latin typeface="Calibri"/>
              </a:rPr>
              <a:t>2</a:t>
            </a:r>
            <a:r>
              <a:rPr b="1" lang="fr-FR" sz="1800" strike="noStrike" u="none" baseline="25000">
                <a:solidFill>
                  <a:srgbClr val="ffffff"/>
                </a:solidFill>
                <a:uFillTx/>
                <a:latin typeface="Calibri"/>
              </a:rPr>
              <a:t>de</a:t>
            </a:r>
            <a:r>
              <a:rPr b="1" lang="fr-FR" sz="1800" spc="156" strike="noStrike" u="none" baseline="25000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b="1" lang="fr-FR" sz="1800" spc="-45" strike="noStrike" u="none">
                <a:solidFill>
                  <a:srgbClr val="ffffff"/>
                </a:solidFill>
                <a:uFillTx/>
                <a:latin typeface="Calibri"/>
              </a:rPr>
              <a:t>GT,</a:t>
            </a:r>
            <a:r>
              <a:rPr b="1" lang="fr-FR" sz="1800" spc="-26" strike="noStrike" u="none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rgbClr val="ffffff"/>
                </a:solidFill>
                <a:uFillTx/>
                <a:latin typeface="Calibri"/>
              </a:rPr>
              <a:t>il</a:t>
            </a:r>
            <a:r>
              <a:rPr b="1" lang="fr-FR" sz="1800" spc="-26" strike="noStrike" u="none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rgbClr val="ffffff"/>
                </a:solidFill>
                <a:uFillTx/>
                <a:latin typeface="Calibri"/>
              </a:rPr>
              <a:t>faut</a:t>
            </a:r>
            <a:r>
              <a:rPr b="1" lang="fr-FR" sz="1800" spc="-20" strike="noStrike" u="none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b="0" lang="fr-FR" sz="1800" spc="-51" strike="noStrike" u="none">
                <a:solidFill>
                  <a:srgbClr val="ffffff"/>
                </a:solidFill>
                <a:uFillTx/>
                <a:latin typeface="Calibri"/>
              </a:rPr>
              <a:t>:</a:t>
            </a:r>
            <a:endParaRPr b="0" lang="fr-FR" sz="18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1752840" y="632520"/>
            <a:ext cx="5007240" cy="513720"/>
          </a:xfrm>
          <a:prstGeom prst="rect">
            <a:avLst/>
          </a:prstGeom>
          <a:noFill/>
          <a:ln w="0">
            <a:noFill/>
          </a:ln>
        </p:spPr>
        <p:txBody>
          <a:bodyPr lIns="0" rIns="0" tIns="13320" bIns="0" anchor="ctr">
            <a:noAutofit/>
          </a:bodyPr>
          <a:p>
            <a:pPr marL="12600" indent="0" algn="ctr" defTabSz="914400">
              <a:lnSpc>
                <a:spcPct val="100000"/>
              </a:lnSpc>
              <a:spcBef>
                <a:spcPts val="105"/>
              </a:spcBef>
              <a:buNone/>
            </a:pPr>
            <a:r>
              <a:rPr b="1" lang="fr-FR" sz="3200" strike="noStrike" u="none">
                <a:solidFill>
                  <a:srgbClr val="696363"/>
                </a:solidFill>
                <a:uFillTx/>
                <a:latin typeface="Calibri"/>
              </a:rPr>
              <a:t>Exigences</a:t>
            </a:r>
            <a:r>
              <a:rPr b="1" lang="fr-FR" sz="3200" spc="-40" strike="noStrike" u="none">
                <a:solidFill>
                  <a:srgbClr val="696363"/>
                </a:solidFill>
                <a:uFillTx/>
                <a:latin typeface="Calibri"/>
              </a:rPr>
              <a:t> </a:t>
            </a:r>
            <a:r>
              <a:rPr b="1" lang="fr-FR" sz="3200" strike="noStrike" u="none">
                <a:solidFill>
                  <a:srgbClr val="696363"/>
                </a:solidFill>
                <a:uFillTx/>
                <a:latin typeface="Calibri"/>
              </a:rPr>
              <a:t>de</a:t>
            </a:r>
            <a:r>
              <a:rPr b="1" lang="fr-FR" sz="3200" spc="-14" strike="noStrike" u="none">
                <a:solidFill>
                  <a:srgbClr val="696363"/>
                </a:solidFill>
                <a:uFillTx/>
                <a:latin typeface="Calibri"/>
              </a:rPr>
              <a:t> </a:t>
            </a:r>
            <a:r>
              <a:rPr b="1" lang="fr-FR" sz="3200" strike="noStrike" u="none">
                <a:solidFill>
                  <a:srgbClr val="696363"/>
                </a:solidFill>
                <a:uFillTx/>
                <a:latin typeface="Calibri"/>
              </a:rPr>
              <a:t>la</a:t>
            </a:r>
            <a:r>
              <a:rPr b="1" lang="fr-FR" sz="3200" spc="-20" strike="noStrike" u="none">
                <a:solidFill>
                  <a:srgbClr val="696363"/>
                </a:solidFill>
                <a:uFillTx/>
                <a:latin typeface="Calibri"/>
              </a:rPr>
              <a:t> </a:t>
            </a:r>
            <a:r>
              <a:rPr b="1" lang="fr-FR" sz="3200" strike="noStrike" u="none">
                <a:solidFill>
                  <a:srgbClr val="696363"/>
                </a:solidFill>
                <a:uFillTx/>
                <a:latin typeface="Calibri"/>
              </a:rPr>
              <a:t>classe</a:t>
            </a:r>
            <a:r>
              <a:rPr b="1" lang="fr-FR" sz="3200" spc="-40" strike="noStrike" u="none">
                <a:solidFill>
                  <a:srgbClr val="696363"/>
                </a:solidFill>
                <a:uFillTx/>
                <a:latin typeface="Calibri"/>
              </a:rPr>
              <a:t> </a:t>
            </a:r>
            <a:r>
              <a:rPr b="1" lang="fr-FR" sz="3200" strike="noStrike" u="none">
                <a:solidFill>
                  <a:srgbClr val="696363"/>
                </a:solidFill>
                <a:uFillTx/>
                <a:latin typeface="Calibri"/>
              </a:rPr>
              <a:t>de</a:t>
            </a:r>
            <a:r>
              <a:rPr b="1" lang="fr-FR" sz="3200" spc="-14" strike="noStrike" u="none">
                <a:solidFill>
                  <a:srgbClr val="696363"/>
                </a:solidFill>
                <a:uFillTx/>
                <a:latin typeface="Calibri"/>
              </a:rPr>
              <a:t> </a:t>
            </a:r>
            <a:r>
              <a:rPr b="1" lang="fr-FR" sz="3200" spc="-20" strike="noStrike" u="none">
                <a:solidFill>
                  <a:srgbClr val="696363"/>
                </a:solidFill>
                <a:uFillTx/>
                <a:latin typeface="Calibri"/>
              </a:rPr>
              <a:t>seco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63" name="object 9"/>
          <p:cNvSpPr/>
          <p:nvPr/>
        </p:nvSpPr>
        <p:spPr>
          <a:xfrm>
            <a:off x="6747840" y="747360"/>
            <a:ext cx="628920" cy="38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defTabSz="914400">
              <a:lnSpc>
                <a:spcPts val="3044"/>
              </a:lnSpc>
            </a:pPr>
            <a:r>
              <a:rPr b="1" i="1" lang="fr-FR" sz="3200" spc="-26" strike="noStrike" u="none">
                <a:solidFill>
                  <a:srgbClr val="696363"/>
                </a:solidFill>
                <a:uFillTx/>
                <a:latin typeface="Calibri"/>
              </a:rPr>
              <a:t>nde</a:t>
            </a: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164" name="object 10"/>
          <p:cNvGrpSpPr/>
          <p:nvPr/>
        </p:nvGrpSpPr>
        <p:grpSpPr>
          <a:xfrm>
            <a:off x="1120680" y="2155680"/>
            <a:ext cx="6854400" cy="684000"/>
            <a:chOff x="1120680" y="2155680"/>
            <a:chExt cx="6854400" cy="684000"/>
          </a:xfrm>
        </p:grpSpPr>
        <p:pic>
          <p:nvPicPr>
            <p:cNvPr id="165" name="object 11" descr=""/>
            <p:cNvPicPr/>
            <p:nvPr/>
          </p:nvPicPr>
          <p:blipFill>
            <a:blip r:embed="rId1"/>
            <a:stretch/>
          </p:blipFill>
          <p:spPr>
            <a:xfrm>
              <a:off x="4408560" y="2155680"/>
              <a:ext cx="75960" cy="2473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66" name="object 12"/>
            <p:cNvSpPr/>
            <p:nvPr/>
          </p:nvSpPr>
          <p:spPr>
            <a:xfrm>
              <a:off x="1150920" y="2373480"/>
              <a:ext cx="3283200" cy="360"/>
            </a:xfrm>
            <a:custGeom>
              <a:avLst/>
              <a:gdLst>
                <a:gd name="textAreaLeft" fmla="*/ 0 w 3283200"/>
                <a:gd name="textAreaRight" fmla="*/ 3283560 w 3283200"/>
                <a:gd name="textAreaTop" fmla="*/ 0 h 360"/>
                <a:gd name="textAreaBottom" fmla="*/ 720 h 360"/>
              </a:gdLst>
              <a:ahLst/>
              <a:rect l="textAreaLeft" t="textAreaTop" r="textAreaRight" b="textAreaBottom"/>
              <a:pathLst>
                <a:path w="3283585" h="0">
                  <a:moveTo>
                    <a:pt x="0" y="0"/>
                  </a:moveTo>
                  <a:lnTo>
                    <a:pt x="3283013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b="0" lang="fr-FR" sz="1800" strike="noStrike" u="none">
                <a:solidFill>
                  <a:schemeClr val="dk1"/>
                </a:solidFill>
                <a:uFillTx/>
                <a:latin typeface="Calibri"/>
              </a:endParaRPr>
            </a:p>
          </p:txBody>
        </p:sp>
        <p:sp>
          <p:nvSpPr>
            <p:cNvPr id="167" name="object 13"/>
            <p:cNvSpPr/>
            <p:nvPr/>
          </p:nvSpPr>
          <p:spPr>
            <a:xfrm>
              <a:off x="1120680" y="2325600"/>
              <a:ext cx="6854400" cy="514080"/>
            </a:xfrm>
            <a:custGeom>
              <a:avLst/>
              <a:gdLst>
                <a:gd name="textAreaLeft" fmla="*/ 0 w 6854400"/>
                <a:gd name="textAreaRight" fmla="*/ 6854760 w 6854400"/>
                <a:gd name="textAreaTop" fmla="*/ 0 h 514080"/>
                <a:gd name="textAreaBottom" fmla="*/ 514440 h 514080"/>
              </a:gdLst>
              <a:ahLst/>
              <a:rect l="textAreaLeft" t="textAreaTop" r="textAreaRight" b="textAreaBottom"/>
              <a:pathLst>
                <a:path w="6854825" h="514350">
                  <a:moveTo>
                    <a:pt x="76200" y="47625"/>
                  </a:moveTo>
                  <a:lnTo>
                    <a:pt x="73202" y="32778"/>
                  </a:lnTo>
                  <a:lnTo>
                    <a:pt x="65036" y="20675"/>
                  </a:lnTo>
                  <a:lnTo>
                    <a:pt x="52920" y="12522"/>
                  </a:lnTo>
                  <a:lnTo>
                    <a:pt x="38100" y="9525"/>
                  </a:lnTo>
                  <a:lnTo>
                    <a:pt x="23266" y="12522"/>
                  </a:lnTo>
                  <a:lnTo>
                    <a:pt x="11150" y="20675"/>
                  </a:lnTo>
                  <a:lnTo>
                    <a:pt x="2984" y="32778"/>
                  </a:lnTo>
                  <a:lnTo>
                    <a:pt x="0" y="47625"/>
                  </a:lnTo>
                  <a:lnTo>
                    <a:pt x="2984" y="62420"/>
                  </a:lnTo>
                  <a:lnTo>
                    <a:pt x="11150" y="74536"/>
                  </a:lnTo>
                  <a:lnTo>
                    <a:pt x="23266" y="82727"/>
                  </a:lnTo>
                  <a:lnTo>
                    <a:pt x="30162" y="84124"/>
                  </a:lnTo>
                  <a:lnTo>
                    <a:pt x="30162" y="423799"/>
                  </a:lnTo>
                  <a:lnTo>
                    <a:pt x="0" y="423799"/>
                  </a:lnTo>
                  <a:lnTo>
                    <a:pt x="38100" y="499999"/>
                  </a:lnTo>
                  <a:lnTo>
                    <a:pt x="69850" y="436499"/>
                  </a:lnTo>
                  <a:lnTo>
                    <a:pt x="76200" y="423799"/>
                  </a:lnTo>
                  <a:lnTo>
                    <a:pt x="46037" y="423799"/>
                  </a:lnTo>
                  <a:lnTo>
                    <a:pt x="46037" y="85725"/>
                  </a:lnTo>
                  <a:lnTo>
                    <a:pt x="46037" y="84124"/>
                  </a:lnTo>
                  <a:lnTo>
                    <a:pt x="52920" y="82727"/>
                  </a:lnTo>
                  <a:lnTo>
                    <a:pt x="65036" y="74536"/>
                  </a:lnTo>
                  <a:lnTo>
                    <a:pt x="73202" y="62420"/>
                  </a:lnTo>
                  <a:lnTo>
                    <a:pt x="76200" y="47625"/>
                  </a:lnTo>
                  <a:close/>
                </a:path>
                <a:path w="6854825" h="514350">
                  <a:moveTo>
                    <a:pt x="2336800" y="45847"/>
                  </a:moveTo>
                  <a:lnTo>
                    <a:pt x="2333726" y="31013"/>
                  </a:lnTo>
                  <a:lnTo>
                    <a:pt x="2325535" y="18910"/>
                  </a:lnTo>
                  <a:lnTo>
                    <a:pt x="2313419" y="10795"/>
                  </a:lnTo>
                  <a:lnTo>
                    <a:pt x="2298573" y="7874"/>
                  </a:lnTo>
                  <a:lnTo>
                    <a:pt x="2283726" y="10947"/>
                  </a:lnTo>
                  <a:lnTo>
                    <a:pt x="2271623" y="19138"/>
                  </a:lnTo>
                  <a:lnTo>
                    <a:pt x="2263508" y="31254"/>
                  </a:lnTo>
                  <a:lnTo>
                    <a:pt x="2260600" y="46101"/>
                  </a:lnTo>
                  <a:lnTo>
                    <a:pt x="2263660" y="60947"/>
                  </a:lnTo>
                  <a:lnTo>
                    <a:pt x="2271852" y="73050"/>
                  </a:lnTo>
                  <a:lnTo>
                    <a:pt x="2283968" y="81165"/>
                  </a:lnTo>
                  <a:lnTo>
                    <a:pt x="2290813" y="82511"/>
                  </a:lnTo>
                  <a:lnTo>
                    <a:pt x="2306434" y="82511"/>
                  </a:lnTo>
                  <a:lnTo>
                    <a:pt x="2306688" y="82511"/>
                  </a:lnTo>
                  <a:lnTo>
                    <a:pt x="2313660" y="81013"/>
                  </a:lnTo>
                  <a:lnTo>
                    <a:pt x="2325763" y="72821"/>
                  </a:lnTo>
                  <a:lnTo>
                    <a:pt x="2333879" y="60706"/>
                  </a:lnTo>
                  <a:lnTo>
                    <a:pt x="2336774" y="45974"/>
                  </a:lnTo>
                  <a:lnTo>
                    <a:pt x="2336800" y="45847"/>
                  </a:lnTo>
                  <a:close/>
                </a:path>
                <a:path w="6854825" h="514350">
                  <a:moveTo>
                    <a:pt x="2338070" y="437896"/>
                  </a:moveTo>
                  <a:lnTo>
                    <a:pt x="2307920" y="438048"/>
                  </a:lnTo>
                  <a:lnTo>
                    <a:pt x="2306701" y="84074"/>
                  </a:lnTo>
                  <a:lnTo>
                    <a:pt x="2298827" y="84074"/>
                  </a:lnTo>
                  <a:lnTo>
                    <a:pt x="2290826" y="84074"/>
                  </a:lnTo>
                  <a:lnTo>
                    <a:pt x="2292045" y="438137"/>
                  </a:lnTo>
                  <a:lnTo>
                    <a:pt x="2261870" y="438277"/>
                  </a:lnTo>
                  <a:lnTo>
                    <a:pt x="2300224" y="514350"/>
                  </a:lnTo>
                  <a:lnTo>
                    <a:pt x="2331656" y="450850"/>
                  </a:lnTo>
                  <a:lnTo>
                    <a:pt x="2338070" y="437896"/>
                  </a:lnTo>
                  <a:close/>
                </a:path>
                <a:path w="6854825" h="514350">
                  <a:moveTo>
                    <a:pt x="4619625" y="45847"/>
                  </a:moveTo>
                  <a:lnTo>
                    <a:pt x="4616551" y="31013"/>
                  </a:lnTo>
                  <a:lnTo>
                    <a:pt x="4608360" y="18910"/>
                  </a:lnTo>
                  <a:lnTo>
                    <a:pt x="4596244" y="10795"/>
                  </a:lnTo>
                  <a:lnTo>
                    <a:pt x="4581398" y="7874"/>
                  </a:lnTo>
                  <a:lnTo>
                    <a:pt x="4566551" y="10947"/>
                  </a:lnTo>
                  <a:lnTo>
                    <a:pt x="4554448" y="19138"/>
                  </a:lnTo>
                  <a:lnTo>
                    <a:pt x="4546333" y="31254"/>
                  </a:lnTo>
                  <a:lnTo>
                    <a:pt x="4543425" y="46101"/>
                  </a:lnTo>
                  <a:lnTo>
                    <a:pt x="4546485" y="60947"/>
                  </a:lnTo>
                  <a:lnTo>
                    <a:pt x="4554677" y="73050"/>
                  </a:lnTo>
                  <a:lnTo>
                    <a:pt x="4566793" y="81165"/>
                  </a:lnTo>
                  <a:lnTo>
                    <a:pt x="4573638" y="82511"/>
                  </a:lnTo>
                  <a:lnTo>
                    <a:pt x="4589259" y="82511"/>
                  </a:lnTo>
                  <a:lnTo>
                    <a:pt x="4589513" y="82511"/>
                  </a:lnTo>
                  <a:lnTo>
                    <a:pt x="4596485" y="81013"/>
                  </a:lnTo>
                  <a:lnTo>
                    <a:pt x="4608588" y="72821"/>
                  </a:lnTo>
                  <a:lnTo>
                    <a:pt x="4616704" y="60706"/>
                  </a:lnTo>
                  <a:lnTo>
                    <a:pt x="4619599" y="45974"/>
                  </a:lnTo>
                  <a:lnTo>
                    <a:pt x="4619625" y="45847"/>
                  </a:lnTo>
                  <a:close/>
                </a:path>
                <a:path w="6854825" h="514350">
                  <a:moveTo>
                    <a:pt x="4620895" y="437896"/>
                  </a:moveTo>
                  <a:lnTo>
                    <a:pt x="4590745" y="438048"/>
                  </a:lnTo>
                  <a:lnTo>
                    <a:pt x="4589526" y="84074"/>
                  </a:lnTo>
                  <a:lnTo>
                    <a:pt x="4581652" y="84074"/>
                  </a:lnTo>
                  <a:lnTo>
                    <a:pt x="4573651" y="84074"/>
                  </a:lnTo>
                  <a:lnTo>
                    <a:pt x="4574870" y="438137"/>
                  </a:lnTo>
                  <a:lnTo>
                    <a:pt x="4544695" y="438277"/>
                  </a:lnTo>
                  <a:lnTo>
                    <a:pt x="4583049" y="514350"/>
                  </a:lnTo>
                  <a:lnTo>
                    <a:pt x="4614481" y="450850"/>
                  </a:lnTo>
                  <a:lnTo>
                    <a:pt x="4620895" y="437896"/>
                  </a:lnTo>
                  <a:close/>
                </a:path>
                <a:path w="6854825" h="514350">
                  <a:moveTo>
                    <a:pt x="6854825" y="38100"/>
                  </a:moveTo>
                  <a:lnTo>
                    <a:pt x="6851828" y="23253"/>
                  </a:lnTo>
                  <a:lnTo>
                    <a:pt x="6843674" y="11150"/>
                  </a:lnTo>
                  <a:lnTo>
                    <a:pt x="6831571" y="2997"/>
                  </a:lnTo>
                  <a:lnTo>
                    <a:pt x="6816725" y="0"/>
                  </a:lnTo>
                  <a:lnTo>
                    <a:pt x="6801866" y="2997"/>
                  </a:lnTo>
                  <a:lnTo>
                    <a:pt x="6789763" y="11150"/>
                  </a:lnTo>
                  <a:lnTo>
                    <a:pt x="6781609" y="23253"/>
                  </a:lnTo>
                  <a:lnTo>
                    <a:pt x="6778625" y="38100"/>
                  </a:lnTo>
                  <a:lnTo>
                    <a:pt x="6781609" y="52895"/>
                  </a:lnTo>
                  <a:lnTo>
                    <a:pt x="6789763" y="65011"/>
                  </a:lnTo>
                  <a:lnTo>
                    <a:pt x="6801866" y="73202"/>
                  </a:lnTo>
                  <a:lnTo>
                    <a:pt x="6808724" y="74587"/>
                  </a:lnTo>
                  <a:lnTo>
                    <a:pt x="6808724" y="422275"/>
                  </a:lnTo>
                  <a:lnTo>
                    <a:pt x="6778625" y="422275"/>
                  </a:lnTo>
                  <a:lnTo>
                    <a:pt x="6816725" y="498475"/>
                  </a:lnTo>
                  <a:lnTo>
                    <a:pt x="6848475" y="434975"/>
                  </a:lnTo>
                  <a:lnTo>
                    <a:pt x="6854825" y="422275"/>
                  </a:lnTo>
                  <a:lnTo>
                    <a:pt x="6824599" y="422275"/>
                  </a:lnTo>
                  <a:lnTo>
                    <a:pt x="6824599" y="76200"/>
                  </a:lnTo>
                  <a:lnTo>
                    <a:pt x="6824599" y="74612"/>
                  </a:lnTo>
                  <a:lnTo>
                    <a:pt x="6831571" y="73202"/>
                  </a:lnTo>
                  <a:lnTo>
                    <a:pt x="6843674" y="65011"/>
                  </a:lnTo>
                  <a:lnTo>
                    <a:pt x="6851828" y="52895"/>
                  </a:lnTo>
                  <a:lnTo>
                    <a:pt x="6854825" y="3810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b="0" lang="fr-FR" sz="1800" strike="noStrike" u="none">
                <a:solidFill>
                  <a:schemeClr val="dk1"/>
                </a:solidFill>
                <a:uFillTx/>
                <a:latin typeface="Calibri"/>
              </a:endParaRPr>
            </a:p>
          </p:txBody>
        </p:sp>
        <p:sp>
          <p:nvSpPr>
            <p:cNvPr id="168" name="object 14"/>
            <p:cNvSpPr/>
            <p:nvPr/>
          </p:nvSpPr>
          <p:spPr>
            <a:xfrm>
              <a:off x="4469040" y="2373480"/>
              <a:ext cx="3468600" cy="1440"/>
            </a:xfrm>
            <a:custGeom>
              <a:avLst/>
              <a:gdLst>
                <a:gd name="textAreaLeft" fmla="*/ 0 w 3468600"/>
                <a:gd name="textAreaRight" fmla="*/ 3468960 w 3468600"/>
                <a:gd name="textAreaTop" fmla="*/ 0 h 1440"/>
                <a:gd name="textAreaBottom" fmla="*/ 1800 h 1440"/>
              </a:gdLst>
              <a:ahLst/>
              <a:rect l="textAreaLeft" t="textAreaTop" r="textAreaRight" b="textAreaBottom"/>
              <a:pathLst>
                <a:path w="3469004" h="1905">
                  <a:moveTo>
                    <a:pt x="0" y="1524"/>
                  </a:moveTo>
                  <a:lnTo>
                    <a:pt x="1260475" y="1524"/>
                  </a:lnTo>
                </a:path>
                <a:path w="3469004" h="1905">
                  <a:moveTo>
                    <a:pt x="1233424" y="1524"/>
                  </a:moveTo>
                  <a:lnTo>
                    <a:pt x="3468624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b="0" lang="fr-FR" sz="1800" strike="noStrike" u="none">
                <a:solidFill>
                  <a:schemeClr val="dk1"/>
                </a:solidFill>
                <a:uFillTx/>
                <a:latin typeface="Calibri"/>
              </a:endParaRPr>
            </a:p>
          </p:txBody>
        </p:sp>
      </p:grpSp>
      <p:sp>
        <p:nvSpPr>
          <p:cNvPr id="169" name="object 15"/>
          <p:cNvSpPr/>
          <p:nvPr/>
        </p:nvSpPr>
        <p:spPr>
          <a:xfrm>
            <a:off x="434520" y="4768200"/>
            <a:ext cx="8319240" cy="83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38160" defTabSz="914400">
              <a:lnSpc>
                <a:spcPct val="100000"/>
              </a:lnSpc>
              <a:spcBef>
                <a:spcPts val="99"/>
              </a:spcBef>
            </a:pP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Mêmes</a:t>
            </a:r>
            <a:r>
              <a:rPr b="0" i="1" lang="fr-FR" sz="18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types</a:t>
            </a:r>
            <a:r>
              <a:rPr b="0" i="1" lang="fr-FR" sz="18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pc="-20" strike="noStrike" u="none">
                <a:solidFill>
                  <a:schemeClr val="dk1"/>
                </a:solidFill>
                <a:uFillTx/>
                <a:latin typeface="Calibri"/>
              </a:rPr>
              <a:t>d’enseignements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en</a:t>
            </a:r>
            <a:r>
              <a:rPr b="0" i="1" lang="fr-FR" sz="18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classe</a:t>
            </a:r>
            <a:r>
              <a:rPr b="0" i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de</a:t>
            </a:r>
            <a:r>
              <a:rPr b="0" i="1" lang="fr-FR" sz="18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2</a:t>
            </a:r>
            <a:r>
              <a:rPr b="0" i="1" lang="fr-FR" sz="1800" strike="noStrike" u="none" baseline="25000">
                <a:solidFill>
                  <a:schemeClr val="dk1"/>
                </a:solidFill>
                <a:uFillTx/>
                <a:latin typeface="Calibri"/>
              </a:rPr>
              <a:t>de</a:t>
            </a:r>
            <a:r>
              <a:rPr b="0" i="1" lang="fr-FR" sz="1800" spc="179" strike="noStrike" u="none" baseline="25000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que</a:t>
            </a:r>
            <a:r>
              <a:rPr b="0" i="1" lang="fr-FR" sz="18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ceux</a:t>
            </a:r>
            <a:r>
              <a:rPr b="0" i="1" lang="fr-FR" sz="1800" spc="-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dispensés</a:t>
            </a:r>
            <a:r>
              <a:rPr b="0" i="1" lang="fr-FR" sz="1800" spc="-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en</a:t>
            </a:r>
            <a:r>
              <a:rPr b="0" i="1" lang="fr-FR" sz="1800" spc="-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classe</a:t>
            </a:r>
            <a:r>
              <a:rPr b="0" i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de</a:t>
            </a:r>
            <a:r>
              <a:rPr b="0" i="1" lang="fr-FR" sz="18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pc="-26" strike="noStrike" u="none">
                <a:solidFill>
                  <a:schemeClr val="dk1"/>
                </a:solidFill>
                <a:uFillTx/>
                <a:latin typeface="Calibri"/>
              </a:rPr>
              <a:t>3</a:t>
            </a:r>
            <a:r>
              <a:rPr b="0" i="1" lang="fr-FR" sz="1800" spc="-37" strike="noStrike" u="none" baseline="25000">
                <a:solidFill>
                  <a:schemeClr val="dk1"/>
                </a:solidFill>
                <a:uFillTx/>
                <a:latin typeface="Calibri"/>
              </a:rPr>
              <a:t>e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8160" indent="51480" defTabSz="914400">
              <a:lnSpc>
                <a:spcPct val="100000"/>
              </a:lnSpc>
              <a:tabLst>
                <a:tab algn="l" pos="0"/>
              </a:tabLst>
            </a:pP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Par</a:t>
            </a:r>
            <a:r>
              <a:rPr b="0" i="1" lang="fr-FR" sz="1800" spc="1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contre,</a:t>
            </a:r>
            <a:r>
              <a:rPr b="0" i="1" lang="fr-FR" sz="1800" spc="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les</a:t>
            </a:r>
            <a:r>
              <a:rPr b="0" i="1" lang="fr-FR" sz="1800" spc="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programmes</a:t>
            </a:r>
            <a:r>
              <a:rPr b="0" i="1" lang="fr-FR" sz="1800" spc="26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ont</a:t>
            </a:r>
            <a:r>
              <a:rPr b="0" i="1" lang="fr-FR" sz="1800" spc="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un</a:t>
            </a:r>
            <a:r>
              <a:rPr b="0" i="1" lang="fr-FR" sz="1800" spc="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niveau</a:t>
            </a:r>
            <a:r>
              <a:rPr b="0" i="1" lang="fr-FR" sz="1800" spc="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d’exigence</a:t>
            </a:r>
            <a:r>
              <a:rPr b="0" i="1" lang="fr-FR" sz="1800" spc="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plus</a:t>
            </a:r>
            <a:r>
              <a:rPr b="0" i="1" lang="fr-FR" sz="1800" spc="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élevé,</a:t>
            </a:r>
            <a:r>
              <a:rPr b="0" i="1" lang="fr-FR" sz="1800" spc="4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le</a:t>
            </a:r>
            <a:r>
              <a:rPr b="0" i="1" lang="fr-FR" sz="1800" spc="26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rythme</a:t>
            </a:r>
            <a:r>
              <a:rPr b="0" i="1" lang="fr-FR" sz="1800" spc="26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de</a:t>
            </a:r>
            <a:r>
              <a:rPr b="0" i="1" lang="fr-FR" sz="1800" spc="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travail</a:t>
            </a:r>
            <a:r>
              <a:rPr b="0" i="1" lang="fr-FR" sz="1800" spc="1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pc="-26" strike="noStrike" u="none">
                <a:solidFill>
                  <a:schemeClr val="dk1"/>
                </a:solidFill>
                <a:uFillTx/>
                <a:latin typeface="Calibri"/>
              </a:rPr>
              <a:t>est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plus</a:t>
            </a:r>
            <a:r>
              <a:rPr b="0" i="1" lang="fr-FR" sz="18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soutenu</a:t>
            </a:r>
            <a:r>
              <a:rPr b="0" i="1" lang="fr-FR" sz="1800" spc="-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et</a:t>
            </a:r>
            <a:r>
              <a:rPr b="0" i="1" lang="fr-FR" sz="1800" spc="-4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les</a:t>
            </a:r>
            <a:r>
              <a:rPr b="0" i="1" lang="fr-FR" sz="18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méthodes</a:t>
            </a:r>
            <a:r>
              <a:rPr b="0" i="1" lang="fr-FR" sz="18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de</a:t>
            </a:r>
            <a:r>
              <a:rPr b="0" i="1" lang="fr-FR" sz="1800" spc="-4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travail</a:t>
            </a:r>
            <a:r>
              <a:rPr b="0" i="1" lang="fr-FR" sz="1800" spc="-3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sont</a:t>
            </a:r>
            <a:r>
              <a:rPr b="0" i="1" lang="fr-FR" sz="18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différentes.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0" name="object 16"/>
          <p:cNvSpPr/>
          <p:nvPr/>
        </p:nvSpPr>
        <p:spPr>
          <a:xfrm>
            <a:off x="2355840" y="2957400"/>
            <a:ext cx="2072880" cy="1403640"/>
          </a:xfrm>
          <a:prstGeom prst="rect">
            <a:avLst/>
          </a:prstGeom>
          <a:noFill/>
          <a:ln w="9525">
            <a:solidFill>
              <a:srgbClr val="ae340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32400" bIns="0" anchor="t">
            <a:spAutoFit/>
          </a:bodyPr>
          <a:p>
            <a:pPr marL="270360" algn="ctr" defTabSz="914400">
              <a:lnSpc>
                <a:spcPct val="100000"/>
              </a:lnSpc>
              <a:spcBef>
                <a:spcPts val="255"/>
              </a:spcBef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Avoir</a:t>
            </a:r>
            <a:r>
              <a:rPr b="1" lang="fr-FR" sz="18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des</a:t>
            </a:r>
            <a:r>
              <a:rPr b="1" lang="fr-FR" sz="18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acquis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suffisants</a:t>
            </a:r>
            <a:r>
              <a:rPr b="1" lang="fr-FR" sz="18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en</a:t>
            </a:r>
            <a:r>
              <a:rPr b="1" lang="fr-FR" sz="18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26" strike="noStrike" u="none">
                <a:solidFill>
                  <a:schemeClr val="dk1"/>
                </a:solidFill>
                <a:uFillTx/>
                <a:latin typeface="Calibri"/>
              </a:rPr>
              <a:t>fin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de</a:t>
            </a:r>
            <a:r>
              <a:rPr b="1" lang="fr-FR" sz="1800" spc="-26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3</a:t>
            </a:r>
            <a:r>
              <a:rPr b="1" lang="fr-FR" sz="1800" strike="noStrike" u="none" baseline="25000">
                <a:solidFill>
                  <a:schemeClr val="dk1"/>
                </a:solidFill>
                <a:uFillTx/>
                <a:latin typeface="Calibri"/>
              </a:rPr>
              <a:t>e</a:t>
            </a:r>
            <a:r>
              <a:rPr b="1" lang="fr-FR" sz="1800" spc="187" strike="noStrike" u="none" baseline="25000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20" strike="noStrike" u="none">
                <a:solidFill>
                  <a:schemeClr val="dk1"/>
                </a:solidFill>
                <a:uFillTx/>
                <a:latin typeface="Calibri"/>
              </a:rPr>
              <a:t>dans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68560" indent="49680" algn="ctr" defTabSz="914400">
              <a:lnSpc>
                <a:spcPct val="100000"/>
              </a:lnSpc>
              <a:tabLst>
                <a:tab algn="l" pos="0"/>
              </a:tabLst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les</a:t>
            </a:r>
            <a:r>
              <a:rPr b="1" lang="fr-FR" sz="1800" spc="-1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matières présentes</a:t>
            </a:r>
            <a:r>
              <a:rPr b="1" lang="fr-FR" sz="1800" spc="-2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en</a:t>
            </a:r>
            <a:r>
              <a:rPr b="1" lang="fr-FR" sz="18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26" strike="noStrike" u="none">
                <a:solidFill>
                  <a:schemeClr val="dk1"/>
                </a:solidFill>
                <a:uFillTx/>
                <a:latin typeface="Calibri"/>
              </a:rPr>
              <a:t>2</a:t>
            </a:r>
            <a:r>
              <a:rPr b="1" lang="fr-FR" sz="1800" spc="-37" strike="noStrike" u="none" baseline="25000">
                <a:solidFill>
                  <a:schemeClr val="dk1"/>
                </a:solidFill>
                <a:uFillTx/>
                <a:latin typeface="Calibri"/>
              </a:rPr>
              <a:t>de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1" name="object 21"/>
          <p:cNvSpPr/>
          <p:nvPr/>
        </p:nvSpPr>
        <p:spPr>
          <a:xfrm>
            <a:off x="208080" y="2948040"/>
            <a:ext cx="2077920" cy="1403640"/>
          </a:xfrm>
          <a:prstGeom prst="rect">
            <a:avLst/>
          </a:prstGeom>
          <a:noFill/>
          <a:ln w="9525">
            <a:solidFill>
              <a:srgbClr val="ae340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32400" bIns="0" anchor="t">
            <a:spAutoFit/>
          </a:bodyPr>
          <a:p>
            <a:pPr marL="315720" indent="89640" defTabSz="914400">
              <a:lnSpc>
                <a:spcPct val="100000"/>
              </a:lnSpc>
              <a:spcBef>
                <a:spcPts val="255"/>
              </a:spcBef>
              <a:tabLst>
                <a:tab algn="l" pos="0"/>
              </a:tabLst>
            </a:pPr>
            <a:r>
              <a:rPr b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S’intéresser</a:t>
            </a:r>
            <a:r>
              <a:rPr b="1" lang="fr-FR" sz="1800" spc="-26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51" strike="noStrike" u="none">
                <a:solidFill>
                  <a:schemeClr val="dk1"/>
                </a:solidFill>
                <a:uFillTx/>
                <a:latin typeface="Calibri"/>
              </a:rPr>
              <a:t>à </a:t>
            </a:r>
            <a:r>
              <a:rPr b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l’enseignement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154440" algn="ctr" defTabSz="914400">
              <a:lnSpc>
                <a:spcPct val="100000"/>
              </a:lnSpc>
              <a:tabLst>
                <a:tab algn="l" pos="0"/>
              </a:tabLst>
            </a:pPr>
            <a:r>
              <a:rPr b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général</a:t>
            </a:r>
            <a:r>
              <a:rPr b="1" lang="fr-FR" sz="18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et</a:t>
            </a:r>
            <a:r>
              <a:rPr b="1" lang="fr-FR" sz="1800" spc="-26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aimer</a:t>
            </a:r>
            <a:r>
              <a:rPr b="1" lang="fr-FR" sz="1800" spc="-3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26" strike="noStrike" u="none">
                <a:solidFill>
                  <a:schemeClr val="dk1"/>
                </a:solidFill>
                <a:uFillTx/>
                <a:latin typeface="Calibri"/>
              </a:rPr>
              <a:t>le </a:t>
            </a:r>
            <a:r>
              <a:rPr b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raisonnement abstrait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2" name="object 26"/>
          <p:cNvSpPr/>
          <p:nvPr/>
        </p:nvSpPr>
        <p:spPr>
          <a:xfrm>
            <a:off x="4786200" y="2928960"/>
            <a:ext cx="1999800" cy="1129320"/>
          </a:xfrm>
          <a:prstGeom prst="rect">
            <a:avLst/>
          </a:prstGeom>
          <a:noFill/>
          <a:ln w="9525">
            <a:solidFill>
              <a:srgbClr val="ae340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32400" bIns="0" anchor="t">
            <a:spAutoFit/>
          </a:bodyPr>
          <a:p>
            <a:pPr marL="272520" algn="ctr" defTabSz="914400">
              <a:lnSpc>
                <a:spcPct val="100000"/>
              </a:lnSpc>
              <a:spcBef>
                <a:spcPts val="255"/>
              </a:spcBef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Etre</a:t>
            </a:r>
            <a:r>
              <a:rPr b="1" lang="fr-FR" sz="18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capable</a:t>
            </a:r>
            <a:r>
              <a:rPr b="1" lang="fr-FR" sz="1800" spc="-79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26" strike="noStrike" u="none">
                <a:solidFill>
                  <a:schemeClr val="dk1"/>
                </a:solidFill>
                <a:uFillTx/>
                <a:latin typeface="Calibri"/>
              </a:rPr>
              <a:t>de </a:t>
            </a:r>
            <a:r>
              <a:rPr b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travailler régulièrement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chaque</a:t>
            </a:r>
            <a:r>
              <a:rPr b="1" lang="fr-FR" sz="18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20" strike="noStrike" u="none">
                <a:solidFill>
                  <a:schemeClr val="dk1"/>
                </a:solidFill>
                <a:uFillTx/>
                <a:latin typeface="Calibri"/>
              </a:rPr>
              <a:t>soir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3" name="object 31"/>
          <p:cNvSpPr/>
          <p:nvPr/>
        </p:nvSpPr>
        <p:spPr>
          <a:xfrm>
            <a:off x="7020000" y="2928960"/>
            <a:ext cx="1767960" cy="1129320"/>
          </a:xfrm>
          <a:prstGeom prst="rect">
            <a:avLst/>
          </a:prstGeom>
          <a:noFill/>
          <a:ln w="9525">
            <a:solidFill>
              <a:srgbClr val="ae340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32400" bIns="0" anchor="t">
            <a:spAutoFit/>
          </a:bodyPr>
          <a:p>
            <a:pPr marL="394920" indent="-268560" defTabSz="914400">
              <a:lnSpc>
                <a:spcPct val="100000"/>
              </a:lnSpc>
              <a:spcBef>
                <a:spcPts val="255"/>
              </a:spcBef>
              <a:tabLst>
                <a:tab algn="l" pos="0"/>
              </a:tabLst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Savoir</a:t>
            </a:r>
            <a:r>
              <a:rPr b="1" lang="fr-FR" sz="1800" spc="-8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organiser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son</a:t>
            </a:r>
            <a:r>
              <a:rPr b="1" lang="fr-FR" sz="18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travail</a:t>
            </a:r>
            <a:r>
              <a:rPr b="1" lang="fr-FR" sz="1800" spc="499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en</a:t>
            </a:r>
            <a:r>
              <a:rPr b="1" lang="fr-FR" sz="1800" spc="-3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1800" spc="-20" strike="noStrike" u="none">
                <a:solidFill>
                  <a:schemeClr val="dk1"/>
                </a:solidFill>
                <a:uFillTx/>
                <a:latin typeface="Calibri"/>
              </a:rPr>
              <a:t>toute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65760" defTabSz="914400">
              <a:lnSpc>
                <a:spcPct val="100000"/>
              </a:lnSpc>
              <a:tabLst>
                <a:tab algn="l" pos="0"/>
              </a:tabLst>
            </a:pPr>
            <a:r>
              <a:rPr b="1" lang="fr-FR" sz="1800" spc="-11" strike="noStrike" u="none">
                <a:solidFill>
                  <a:schemeClr val="dk1"/>
                </a:solidFill>
                <a:uFillTx/>
                <a:latin typeface="Calibri"/>
              </a:rPr>
              <a:t>autonomie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74" name="object 32" descr=""/>
          <p:cNvPicPr/>
          <p:nvPr/>
        </p:nvPicPr>
        <p:blipFill>
          <a:blip r:embed="rId2"/>
          <a:stretch/>
        </p:blipFill>
        <p:spPr>
          <a:xfrm>
            <a:off x="357120" y="500040"/>
            <a:ext cx="1223640" cy="938160"/>
          </a:xfrm>
          <a:prstGeom prst="rect">
            <a:avLst/>
          </a:prstGeom>
          <a:ln w="0">
            <a:noFill/>
          </a:ln>
        </p:spPr>
      </p:pic>
      <p:pic>
        <p:nvPicPr>
          <p:cNvPr id="175" name="object 33" descr=""/>
          <p:cNvPicPr/>
          <p:nvPr/>
        </p:nvPicPr>
        <p:blipFill>
          <a:blip r:embed="rId3"/>
          <a:stretch/>
        </p:blipFill>
        <p:spPr>
          <a:xfrm>
            <a:off x="7524360" y="404640"/>
            <a:ext cx="1368360" cy="873360"/>
          </a:xfrm>
          <a:prstGeom prst="rect">
            <a:avLst/>
          </a:prstGeom>
          <a:ln w="0">
            <a:noFill/>
          </a:ln>
        </p:spPr>
      </p:pic>
    </p:spTree>
  </p:cSld>
  <p:transition spd="slow">
    <p:circle/>
  </p:transition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500040" y="142920"/>
            <a:ext cx="8229240" cy="1000800"/>
          </a:xfrm>
          <a:prstGeom prst="rect">
            <a:avLst/>
          </a:prstGeom>
          <a:noFill/>
          <a:ln w="9360">
            <a:solidFill>
              <a:srgbClr val="736768"/>
            </a:solidFill>
            <a:round/>
          </a:ln>
        </p:spPr>
        <p:txBody>
          <a:bodyPr lIns="0" rIns="0" tIns="196920" bIns="0" anchor="ctr">
            <a:noAutofit/>
          </a:bodyPr>
          <a:p>
            <a:pPr marL="91440" indent="0" algn="ctr" defTabSz="914400">
              <a:lnSpc>
                <a:spcPct val="100000"/>
              </a:lnSpc>
              <a:spcBef>
                <a:spcPts val="1551"/>
              </a:spcBef>
              <a:buNone/>
            </a:pPr>
            <a:r>
              <a:rPr b="1" lang="fr-FR" sz="3600" strike="noStrike" u="none">
                <a:solidFill>
                  <a:srgbClr val="000000"/>
                </a:solidFill>
                <a:uFillTx/>
                <a:latin typeface="Calibri"/>
              </a:rPr>
              <a:t>Les</a:t>
            </a:r>
            <a:r>
              <a:rPr b="1" lang="fr-FR" sz="3600" spc="-96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b="1" lang="fr-FR" sz="3600" spc="-20" strike="noStrike" u="none">
                <a:solidFill>
                  <a:srgbClr val="000000"/>
                </a:solidFill>
                <a:uFillTx/>
                <a:latin typeface="Calibri"/>
              </a:rPr>
              <a:t>recrutements</a:t>
            </a:r>
            <a:r>
              <a:rPr b="1" lang="fr-FR" sz="3600" spc="-111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b="1" lang="fr-FR" sz="3600" spc="-11" strike="noStrike" u="none">
                <a:solidFill>
                  <a:srgbClr val="000000"/>
                </a:solidFill>
                <a:uFillTx/>
                <a:latin typeface="Calibri"/>
              </a:rPr>
              <a:t>particuliers</a:t>
            </a:r>
            <a:r>
              <a:rPr b="1" lang="fr-FR" sz="3600" spc="-91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b="1" lang="fr-FR" sz="3600" strike="noStrike" u="none">
                <a:solidFill>
                  <a:srgbClr val="000000"/>
                </a:solidFill>
                <a:uFillTx/>
                <a:latin typeface="Calibri"/>
              </a:rPr>
              <a:t>(voie</a:t>
            </a:r>
            <a:r>
              <a:rPr b="1" lang="fr-FR" sz="3600" spc="-91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b="1" lang="fr-FR" sz="3600" spc="-26" strike="noStrike" u="none">
                <a:solidFill>
                  <a:srgbClr val="000000"/>
                </a:solidFill>
                <a:uFillTx/>
                <a:latin typeface="Calibri"/>
              </a:rPr>
              <a:t>GT)</a:t>
            </a:r>
            <a:endParaRPr b="0" lang="fr-FR" sz="3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7" name="object 7"/>
          <p:cNvSpPr/>
          <p:nvPr/>
        </p:nvSpPr>
        <p:spPr>
          <a:xfrm>
            <a:off x="1006200" y="6328080"/>
            <a:ext cx="2327040" cy="169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defTabSz="914400">
              <a:lnSpc>
                <a:spcPts val="1335"/>
              </a:lnSpc>
            </a:pPr>
            <a:r>
              <a:rPr b="0" lang="fr-FR" sz="1400" spc="-11" strike="noStrike" u="none">
                <a:solidFill>
                  <a:srgbClr val="696363"/>
                </a:solidFill>
                <a:uFillTx/>
                <a:latin typeface="Calibri"/>
              </a:rPr>
              <a:t>information</a:t>
            </a:r>
            <a:r>
              <a:rPr b="0" lang="fr-FR" sz="1400" spc="-71" strike="noStrike" u="none">
                <a:solidFill>
                  <a:srgbClr val="696363"/>
                </a:solidFill>
                <a:uFillTx/>
                <a:latin typeface="Calibri"/>
              </a:rPr>
              <a:t> </a:t>
            </a:r>
            <a:r>
              <a:rPr b="0" lang="fr-FR" sz="1400" spc="-11" strike="noStrike" u="none">
                <a:solidFill>
                  <a:srgbClr val="696363"/>
                </a:solidFill>
                <a:uFillTx/>
                <a:latin typeface="Calibri"/>
              </a:rPr>
              <a:t>parents</a:t>
            </a:r>
            <a:r>
              <a:rPr b="0" lang="fr-FR" sz="1400" spc="-34" strike="noStrike" u="none">
                <a:solidFill>
                  <a:srgbClr val="696363"/>
                </a:solidFill>
                <a:uFillTx/>
                <a:latin typeface="Calibri"/>
              </a:rPr>
              <a:t> </a:t>
            </a:r>
            <a:r>
              <a:rPr b="0" lang="fr-FR" sz="1400" strike="noStrike" u="none">
                <a:solidFill>
                  <a:srgbClr val="696363"/>
                </a:solidFill>
                <a:uFillTx/>
                <a:latin typeface="Calibri"/>
              </a:rPr>
              <a:t>après</a:t>
            </a:r>
            <a:r>
              <a:rPr b="0" lang="fr-FR" sz="1400" spc="-34" strike="noStrike" u="none">
                <a:solidFill>
                  <a:srgbClr val="696363"/>
                </a:solidFill>
                <a:uFillTx/>
                <a:latin typeface="Calibri"/>
              </a:rPr>
              <a:t> </a:t>
            </a:r>
            <a:r>
              <a:rPr b="0" lang="fr-FR" sz="1400" spc="-20" strike="noStrike" u="none">
                <a:solidFill>
                  <a:srgbClr val="696363"/>
                </a:solidFill>
                <a:uFillTx/>
                <a:latin typeface="Calibri"/>
              </a:rPr>
              <a:t>3ème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178" name="object 10"/>
          <p:cNvGrpSpPr/>
          <p:nvPr/>
        </p:nvGrpSpPr>
        <p:grpSpPr>
          <a:xfrm>
            <a:off x="611640" y="1196640"/>
            <a:ext cx="8045640" cy="5382360"/>
            <a:chOff x="611640" y="1196640"/>
            <a:chExt cx="8045640" cy="5382360"/>
          </a:xfrm>
        </p:grpSpPr>
        <p:sp>
          <p:nvSpPr>
            <p:cNvPr id="179" name="object 11"/>
            <p:cNvSpPr/>
            <p:nvPr/>
          </p:nvSpPr>
          <p:spPr>
            <a:xfrm>
              <a:off x="611640" y="1196640"/>
              <a:ext cx="8045640" cy="5382360"/>
            </a:xfrm>
            <a:custGeom>
              <a:avLst/>
              <a:gdLst>
                <a:gd name="textAreaLeft" fmla="*/ 0 w 8045640"/>
                <a:gd name="textAreaRight" fmla="*/ 8046000 w 8045640"/>
                <a:gd name="textAreaTop" fmla="*/ 0 h 5382360"/>
                <a:gd name="textAreaBottom" fmla="*/ 5382720 h 5382360"/>
              </a:gdLst>
              <a:ahLst/>
              <a:rect l="textAreaLeft" t="textAreaTop" r="textAreaRight" b="textAreaBottom"/>
              <a:pathLst>
                <a:path w="8046084" h="5382895">
                  <a:moveTo>
                    <a:pt x="8046084" y="0"/>
                  </a:moveTo>
                  <a:lnTo>
                    <a:pt x="0" y="0"/>
                  </a:lnTo>
                  <a:lnTo>
                    <a:pt x="0" y="5382895"/>
                  </a:lnTo>
                  <a:lnTo>
                    <a:pt x="8046084" y="5382895"/>
                  </a:lnTo>
                  <a:lnTo>
                    <a:pt x="804608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b="0" lang="fr-FR" sz="1800" strike="noStrike" u="none">
                <a:solidFill>
                  <a:schemeClr val="dk1"/>
                </a:solidFill>
                <a:uFillTx/>
                <a:latin typeface="Calibri"/>
              </a:endParaRPr>
            </a:p>
          </p:txBody>
        </p:sp>
        <p:sp>
          <p:nvSpPr>
            <p:cNvPr id="180" name="object 12"/>
            <p:cNvSpPr/>
            <p:nvPr/>
          </p:nvSpPr>
          <p:spPr>
            <a:xfrm>
              <a:off x="611640" y="1196640"/>
              <a:ext cx="8045640" cy="5382360"/>
            </a:xfrm>
            <a:custGeom>
              <a:avLst/>
              <a:gdLst>
                <a:gd name="textAreaLeft" fmla="*/ 0 w 8045640"/>
                <a:gd name="textAreaRight" fmla="*/ 8046000 w 8045640"/>
                <a:gd name="textAreaTop" fmla="*/ 0 h 5382360"/>
                <a:gd name="textAreaBottom" fmla="*/ 5382720 h 5382360"/>
              </a:gdLst>
              <a:ahLst/>
              <a:rect l="textAreaLeft" t="textAreaTop" r="textAreaRight" b="textAreaBottom"/>
              <a:pathLst>
                <a:path w="8046084" h="5382895">
                  <a:moveTo>
                    <a:pt x="0" y="5382895"/>
                  </a:moveTo>
                  <a:lnTo>
                    <a:pt x="8046084" y="5382895"/>
                  </a:lnTo>
                  <a:lnTo>
                    <a:pt x="8046084" y="0"/>
                  </a:lnTo>
                  <a:lnTo>
                    <a:pt x="0" y="0"/>
                  </a:lnTo>
                  <a:lnTo>
                    <a:pt x="0" y="5382895"/>
                  </a:lnTo>
                  <a:close/>
                </a:path>
              </a:pathLst>
            </a:custGeom>
            <a:noFill/>
            <a:ln w="12700">
              <a:solidFill>
                <a:srgbClr val="9b2c1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 defTabSz="914400">
                <a:lnSpc>
                  <a:spcPct val="100000"/>
                </a:lnSpc>
              </a:pPr>
              <a:endParaRPr b="0" lang="fr-FR" sz="1800" strike="noStrike" u="none">
                <a:solidFill>
                  <a:schemeClr val="dk1"/>
                </a:solidFill>
                <a:uFillTx/>
                <a:latin typeface="Calibri"/>
              </a:endParaRPr>
            </a:p>
          </p:txBody>
        </p:sp>
      </p:grpSp>
      <p:sp>
        <p:nvSpPr>
          <p:cNvPr id="181" name="object 13"/>
          <p:cNvSpPr/>
          <p:nvPr/>
        </p:nvSpPr>
        <p:spPr>
          <a:xfrm>
            <a:off x="690480" y="1213200"/>
            <a:ext cx="7697520" cy="524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240" bIns="0" anchor="t">
            <a:spAutoFit/>
          </a:bodyPr>
          <a:p>
            <a:pPr marL="286560" indent="-273600" defTabSz="914400">
              <a:lnSpc>
                <a:spcPct val="100000"/>
              </a:lnSpc>
              <a:spcBef>
                <a:spcPts val="96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286560"/>
              </a:tabLst>
            </a:pP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Seconde</a:t>
            </a:r>
            <a:r>
              <a:rPr b="1" lang="fr-FR" sz="20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à</a:t>
            </a:r>
            <a:r>
              <a:rPr b="1" lang="fr-FR" sz="20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horaires</a:t>
            </a:r>
            <a:r>
              <a:rPr b="1" lang="fr-FR" sz="2000" spc="-4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aménagés</a:t>
            </a:r>
            <a:r>
              <a:rPr b="1" lang="fr-FR" sz="20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TMD</a:t>
            </a:r>
            <a:r>
              <a:rPr b="1" lang="fr-FR" sz="20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–</a:t>
            </a:r>
            <a:r>
              <a:rPr b="0" lang="fr-FR" sz="20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Lycée</a:t>
            </a:r>
            <a:r>
              <a:rPr b="0" lang="fr-FR" sz="20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Clémenceau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6920" defTabSz="914400">
              <a:lnSpc>
                <a:spcPct val="100000"/>
              </a:lnSpc>
              <a:tabLst>
                <a:tab algn="l" pos="286560"/>
              </a:tabLst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Montpellier</a:t>
            </a:r>
            <a:r>
              <a:rPr b="0" lang="fr-FR" sz="20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(audition</a:t>
            </a:r>
            <a:r>
              <a:rPr b="0" lang="fr-FR" sz="20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au</a:t>
            </a:r>
            <a:r>
              <a:rPr b="0" lang="fr-FR" sz="20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conservatoire)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6560" indent="-273600" defTabSz="914400">
              <a:lnSpc>
                <a:spcPct val="100000"/>
              </a:lnSpc>
              <a:spcBef>
                <a:spcPts val="601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286560"/>
              </a:tabLst>
            </a:pP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Seconde</a:t>
            </a:r>
            <a:r>
              <a:rPr b="1" lang="fr-FR" sz="2000" spc="-10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pc="-71" strike="noStrike" u="none">
                <a:solidFill>
                  <a:schemeClr val="dk1"/>
                </a:solidFill>
                <a:uFillTx/>
                <a:latin typeface="Calibri"/>
              </a:rPr>
              <a:t>GT,</a:t>
            </a:r>
            <a:r>
              <a:rPr b="1" lang="fr-FR" sz="20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sections</a:t>
            </a:r>
            <a:r>
              <a:rPr b="1" lang="fr-FR" sz="20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internationales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61240" indent="-229320" defTabSz="914400">
              <a:lnSpc>
                <a:spcPct val="100000"/>
              </a:lnSpc>
              <a:spcBef>
                <a:spcPts val="400"/>
              </a:spcBef>
              <a:buClr>
                <a:srgbClr val="9b2c1f"/>
              </a:buClr>
              <a:buSzPct val="84000"/>
              <a:buFont typeface="Segoe UI Symbol"/>
              <a:buChar char="⚫"/>
              <a:tabLst>
                <a:tab algn="l" pos="561240"/>
              </a:tabLst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Espagnole</a:t>
            </a:r>
            <a:r>
              <a:rPr b="0" lang="fr-FR" sz="2000" spc="-9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–</a:t>
            </a:r>
            <a:r>
              <a:rPr b="0" lang="fr-FR" sz="2000" spc="-8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Lycée</a:t>
            </a:r>
            <a:r>
              <a:rPr b="0" lang="fr-FR" sz="2000" spc="-8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Joffre</a:t>
            </a:r>
            <a:r>
              <a:rPr b="0" lang="fr-FR" sz="20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Montpellier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61240" indent="-229320" defTabSz="914400">
              <a:lnSpc>
                <a:spcPct val="100000"/>
              </a:lnSpc>
              <a:spcBef>
                <a:spcPts val="394"/>
              </a:spcBef>
              <a:buClr>
                <a:srgbClr val="9b2c1f"/>
              </a:buClr>
              <a:buSzPct val="84000"/>
              <a:buFont typeface="Segoe UI Symbol"/>
              <a:buChar char="⚫"/>
              <a:tabLst>
                <a:tab algn="l" pos="561240"/>
              </a:tabLst>
            </a:pPr>
            <a:r>
              <a:rPr b="0" lang="fr-FR" sz="2000" spc="-20" strike="noStrike" u="none">
                <a:solidFill>
                  <a:schemeClr val="dk1"/>
                </a:solidFill>
                <a:uFillTx/>
                <a:latin typeface="Calibri"/>
              </a:rPr>
              <a:t>Anglo-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Américaine</a:t>
            </a:r>
            <a:r>
              <a:rPr b="0" lang="fr-FR" sz="20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–</a:t>
            </a:r>
            <a:r>
              <a:rPr b="0" lang="fr-FR" sz="2000" spc="-4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Lycée</a:t>
            </a:r>
            <a:r>
              <a:rPr b="0" lang="fr-FR" sz="20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Jules</a:t>
            </a:r>
            <a:r>
              <a:rPr b="0" lang="fr-FR" sz="20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Guesde</a:t>
            </a:r>
            <a:r>
              <a:rPr b="0" lang="fr-FR" sz="2000" spc="-4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Montpellier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61240" indent="-229320" defTabSz="914400">
              <a:lnSpc>
                <a:spcPct val="100000"/>
              </a:lnSpc>
              <a:spcBef>
                <a:spcPts val="408"/>
              </a:spcBef>
              <a:buClr>
                <a:srgbClr val="9b2c1f"/>
              </a:buClr>
              <a:buSzPct val="84000"/>
              <a:buFont typeface="Segoe UI Symbol"/>
              <a:buChar char="⚫"/>
              <a:tabLst>
                <a:tab algn="l" pos="561240"/>
              </a:tabLst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Chinoise</a:t>
            </a:r>
            <a:r>
              <a:rPr b="0" lang="fr-FR" sz="20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–</a:t>
            </a:r>
            <a:r>
              <a:rPr b="0" lang="fr-FR" sz="20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Lycée</a:t>
            </a:r>
            <a:r>
              <a:rPr b="0" lang="fr-FR" sz="20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Jules</a:t>
            </a:r>
            <a:r>
              <a:rPr b="0" lang="fr-FR" sz="20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Guesde</a:t>
            </a:r>
            <a:r>
              <a:rPr b="0" lang="fr-FR" sz="2000" spc="-26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Montpellier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61240" indent="-229320" defTabSz="914400">
              <a:lnSpc>
                <a:spcPct val="100000"/>
              </a:lnSpc>
              <a:spcBef>
                <a:spcPts val="394"/>
              </a:spcBef>
              <a:buClr>
                <a:srgbClr val="9b2c1f"/>
              </a:buClr>
              <a:buSzPct val="84000"/>
              <a:buFont typeface="Segoe UI Symbol"/>
              <a:buChar char="⚫"/>
              <a:tabLst>
                <a:tab algn="l" pos="561240"/>
              </a:tabLst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Arabe</a:t>
            </a:r>
            <a:r>
              <a:rPr b="0" lang="fr-FR" sz="20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–</a:t>
            </a:r>
            <a:r>
              <a:rPr b="0" lang="fr-FR" sz="20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Lycée</a:t>
            </a:r>
            <a:r>
              <a:rPr b="0" lang="fr-FR" sz="20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Jules</a:t>
            </a:r>
            <a:r>
              <a:rPr b="0" lang="fr-FR" sz="20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Guesde</a:t>
            </a:r>
            <a:r>
              <a:rPr b="0" lang="fr-FR" sz="20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Montpellier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6560" indent="-273600" defTabSz="914400">
              <a:lnSpc>
                <a:spcPct val="100000"/>
              </a:lnSpc>
              <a:spcBef>
                <a:spcPts val="604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286560"/>
              </a:tabLst>
            </a:pP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Seconde</a:t>
            </a:r>
            <a:r>
              <a:rPr b="1" lang="fr-FR" sz="20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pc="-54" strike="noStrike" u="none">
                <a:solidFill>
                  <a:schemeClr val="dk1"/>
                </a:solidFill>
                <a:uFillTx/>
                <a:latin typeface="Calibri"/>
              </a:rPr>
              <a:t>GT,</a:t>
            </a:r>
            <a:r>
              <a:rPr b="1" lang="fr-FR" sz="20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sections</a:t>
            </a:r>
            <a:r>
              <a:rPr b="1" lang="fr-FR" sz="20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binationales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61240" indent="-229320" defTabSz="914400">
              <a:lnSpc>
                <a:spcPct val="100000"/>
              </a:lnSpc>
              <a:spcBef>
                <a:spcPts val="394"/>
              </a:spcBef>
              <a:buClr>
                <a:srgbClr val="9b2c1f"/>
              </a:buClr>
              <a:buSzPct val="84000"/>
              <a:buFont typeface="Segoe UI Symbol"/>
              <a:buChar char="⚫"/>
              <a:tabLst>
                <a:tab algn="l" pos="561240"/>
              </a:tabLst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ABIBAC</a:t>
            </a:r>
            <a:r>
              <a:rPr b="0" lang="fr-FR" sz="2000" spc="-9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–</a:t>
            </a:r>
            <a:r>
              <a:rPr b="0" lang="fr-FR" sz="2000" spc="-8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Lycée</a:t>
            </a:r>
            <a:r>
              <a:rPr b="0" lang="fr-FR" sz="2000" spc="-79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Clémenceau</a:t>
            </a:r>
            <a:r>
              <a:rPr b="0" lang="fr-FR" sz="20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Montpellier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61240" indent="-229320" defTabSz="914400">
              <a:lnSpc>
                <a:spcPct val="100000"/>
              </a:lnSpc>
              <a:spcBef>
                <a:spcPts val="405"/>
              </a:spcBef>
              <a:buClr>
                <a:srgbClr val="9b2c1f"/>
              </a:buClr>
              <a:buSzPct val="84000"/>
              <a:buFont typeface="Segoe UI Symbol"/>
              <a:buChar char="⚫"/>
              <a:tabLst>
                <a:tab algn="l" pos="561240"/>
              </a:tabLst>
            </a:pP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BACHIBAC</a:t>
            </a:r>
            <a:r>
              <a:rPr b="0" lang="fr-FR" sz="20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–</a:t>
            </a:r>
            <a:r>
              <a:rPr b="0" lang="fr-FR" sz="20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Lycée</a:t>
            </a:r>
            <a:r>
              <a:rPr b="0" lang="fr-FR" sz="20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Jean</a:t>
            </a:r>
            <a:r>
              <a:rPr b="0" lang="fr-FR" sz="20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Moulin,</a:t>
            </a:r>
            <a:r>
              <a:rPr b="0" lang="fr-FR" sz="2000" spc="-79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Pézenas;</a:t>
            </a:r>
            <a:r>
              <a:rPr b="0" lang="fr-FR" sz="2000" spc="-4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Lycée</a:t>
            </a:r>
            <a:r>
              <a:rPr b="0" lang="fr-FR" sz="20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Jules</a:t>
            </a:r>
            <a:r>
              <a:rPr b="0" lang="fr-FR" sz="2000" spc="-6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Guesde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560880" defTabSz="914400">
              <a:lnSpc>
                <a:spcPct val="100000"/>
              </a:lnSpc>
              <a:spcBef>
                <a:spcPts val="6"/>
              </a:spcBef>
              <a:tabLst>
                <a:tab algn="l" pos="561240"/>
              </a:tabLst>
            </a:pP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Montpellier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61240" indent="-229320" defTabSz="914400">
              <a:lnSpc>
                <a:spcPct val="100000"/>
              </a:lnSpc>
              <a:spcBef>
                <a:spcPts val="394"/>
              </a:spcBef>
              <a:buClr>
                <a:srgbClr val="9b2c1f"/>
              </a:buClr>
              <a:buSzPct val="84000"/>
              <a:buFont typeface="Segoe UI Symbol"/>
              <a:buChar char="⚫"/>
              <a:tabLst>
                <a:tab algn="l" pos="561240"/>
              </a:tabLst>
            </a:pP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ESABAC</a:t>
            </a:r>
            <a:r>
              <a:rPr b="0" lang="fr-FR" sz="20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–</a:t>
            </a:r>
            <a:r>
              <a:rPr b="0" lang="fr-FR" sz="20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Lycée</a:t>
            </a:r>
            <a:r>
              <a:rPr b="0" lang="fr-FR" sz="20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Jules</a:t>
            </a:r>
            <a:r>
              <a:rPr b="0" lang="fr-FR" sz="20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Guesde</a:t>
            </a:r>
            <a:r>
              <a:rPr b="0" lang="fr-FR" sz="20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Montpellier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6560" indent="-273600" defTabSz="914400">
              <a:lnSpc>
                <a:spcPct val="100000"/>
              </a:lnSpc>
              <a:spcBef>
                <a:spcPts val="601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286560"/>
              </a:tabLst>
            </a:pP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Seconde</a:t>
            </a:r>
            <a:r>
              <a:rPr b="1" lang="fr-FR" sz="2000" spc="-11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pc="-71" strike="noStrike" u="none">
                <a:solidFill>
                  <a:schemeClr val="dk1"/>
                </a:solidFill>
                <a:uFillTx/>
                <a:latin typeface="Calibri"/>
              </a:rPr>
              <a:t>GT,</a:t>
            </a:r>
            <a:r>
              <a:rPr b="1" lang="fr-FR" sz="2000" spc="-5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options</a:t>
            </a:r>
            <a:r>
              <a:rPr b="1" lang="fr-FR" sz="2000" spc="-5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artistiques</a:t>
            </a:r>
            <a:r>
              <a:rPr b="1" lang="fr-FR" sz="2000" spc="-45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–</a:t>
            </a:r>
            <a:r>
              <a:rPr b="0" lang="fr-FR" sz="2000" spc="-6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Lycée</a:t>
            </a:r>
            <a:r>
              <a:rPr b="0" lang="fr-FR" sz="2000" spc="-71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Jean</a:t>
            </a:r>
            <a:r>
              <a:rPr b="0" lang="fr-FR" sz="2000" spc="-7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Monnet</a:t>
            </a:r>
            <a:r>
              <a:rPr b="0" lang="fr-FR" sz="2000" spc="-74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Montpellier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6560" indent="-273600" defTabSz="914400">
              <a:lnSpc>
                <a:spcPct val="100000"/>
              </a:lnSpc>
              <a:spcBef>
                <a:spcPts val="601"/>
              </a:spcBef>
              <a:buClr>
                <a:srgbClr val="d24717"/>
              </a:buClr>
              <a:buSzPct val="84000"/>
              <a:buFont typeface="Segoe UI Symbol"/>
              <a:buChar char="⚫"/>
              <a:tabLst>
                <a:tab algn="l" pos="286560"/>
              </a:tabLst>
            </a:pPr>
            <a:r>
              <a:rPr b="1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Seconde GT section sportive </a:t>
            </a:r>
            <a:r>
              <a:rPr b="0" lang="fr-FR" sz="2000" spc="-11" strike="noStrike" u="none">
                <a:solidFill>
                  <a:schemeClr val="dk1"/>
                </a:solidFill>
                <a:uFillTx/>
                <a:latin typeface="Calibri"/>
              </a:rPr>
              <a:t>: sport en fonction de l’établissement renseignement sur le site ONISEP SPORT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transition spd="slow">
    <p:circle/>
  </p:transition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28760" y="353880"/>
            <a:ext cx="8929440" cy="1130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2500" lnSpcReduction="9999"/>
          </a:bodyPr>
          <a:p>
            <a:pPr indent="0" defTabSz="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-FR" sz="2500" strike="noStrike" u="none" cap="all">
                <a:solidFill>
                  <a:schemeClr val="dk1"/>
                </a:solidFill>
                <a:uFillTx/>
                <a:latin typeface="Arial Black"/>
                <a:ea typeface="Arial Black"/>
              </a:rPr>
              <a:t>La voie GENERALE</a:t>
            </a:r>
            <a:br>
              <a:rPr sz="2500"/>
            </a:br>
            <a:r>
              <a:rPr b="1" lang="fr-FR" sz="2500" strike="noStrike" u="none" cap="all">
                <a:solidFill>
                  <a:srgbClr val="c00000"/>
                </a:solidFill>
                <a:uFillTx/>
                <a:latin typeface="Arial Black"/>
                <a:ea typeface="Arial Black"/>
              </a:rPr>
              <a:t>en 1</a:t>
            </a:r>
            <a:r>
              <a:rPr b="1" lang="fr-FR" sz="2500" strike="noStrike" u="none" baseline="30000" cap="all">
                <a:solidFill>
                  <a:srgbClr val="c00000"/>
                </a:solidFill>
                <a:uFillTx/>
                <a:latin typeface="Arial Black"/>
                <a:ea typeface="Arial Black"/>
              </a:rPr>
              <a:t>re</a:t>
            </a:r>
            <a:r>
              <a:rPr b="1" lang="fr-FR" sz="2500" strike="noStrike" u="none" cap="all">
                <a:solidFill>
                  <a:srgbClr val="c00000"/>
                </a:solidFill>
                <a:uFillTx/>
                <a:latin typeface="Arial Black"/>
                <a:ea typeface="Arial Black"/>
              </a:rPr>
              <a:t> et TerminalE</a:t>
            </a:r>
            <a:br>
              <a:rPr sz="2500"/>
            </a:br>
            <a:endParaRPr b="0" lang="fr-FR" sz="2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sldNum" idx="40"/>
          </p:nvPr>
        </p:nvSpPr>
        <p:spPr>
          <a:xfrm>
            <a:off x="8150400" y="6391440"/>
            <a:ext cx="450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1" lang="fr-FR" sz="900" strike="noStrike" u="none">
                <a:solidFill>
                  <a:srgbClr val="404040"/>
                </a:solidFill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394FE57-2D5C-4506-93EF-C84E5DC8DA95}" type="slidenum">
              <a:rPr b="1" lang="fr-FR" sz="900" strike="noStrike" u="none">
                <a:solidFill>
                  <a:srgbClr val="404040"/>
                </a:solidFill>
                <a:uFillTx/>
                <a:latin typeface="Arial"/>
              </a:rPr>
              <a:t>&lt;numéro&gt;</a:t>
            </a:fld>
            <a:endParaRPr b="0" lang="fr-FR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4" name="ZoneTexte 4"/>
          <p:cNvSpPr/>
          <p:nvPr/>
        </p:nvSpPr>
        <p:spPr>
          <a:xfrm>
            <a:off x="214200" y="1571760"/>
            <a:ext cx="3936600" cy="2763720"/>
          </a:xfrm>
          <a:prstGeom prst="rect">
            <a:avLst/>
          </a:prstGeom>
          <a:gradFill rotWithShape="0">
            <a:gsLst>
              <a:gs pos="0">
                <a:srgbClr val="d9fda6"/>
              </a:gs>
              <a:gs pos="3500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t">
            <a:spAutoFit/>
          </a:bodyPr>
          <a:p>
            <a:pPr marL="177840" indent="-177840" algn="ctr" defTabSz="457200"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Tous les élèves suivent des enseignements communs :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Français / Philosophie               4h/4h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Histoire-Géographie                   3h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EMC                                             0h30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Langues vivantes A et B        </a:t>
            </a: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	</a:t>
            </a: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4h30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EPS                                              2h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Enseignement scientifique        2h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Mathématiques </a:t>
            </a:r>
            <a:r>
              <a:rPr b="1" lang="fr-FR" sz="11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(à partir de 2023)</a:t>
            </a: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	</a:t>
            </a: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1h30*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221"/>
              </a:spcBef>
              <a:tabLst>
                <a:tab algn="l" pos="0"/>
              </a:tabLst>
            </a:pPr>
            <a:r>
              <a:rPr b="1" lang="fr-FR" sz="11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(*Selon l’EDS choisi)</a:t>
            </a:r>
            <a:endParaRPr b="0" lang="fr-FR" sz="11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5" name="Rectangle 6"/>
          <p:cNvSpPr/>
          <p:nvPr/>
        </p:nvSpPr>
        <p:spPr>
          <a:xfrm>
            <a:off x="561240" y="6021720"/>
            <a:ext cx="8072280" cy="6382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i="1" lang="fr-FR" sz="18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Les enseignements de spécialité permettent d’approfondir ce qui motive et qui prépare à l’enseignement supérieur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  <a:ea typeface="Roboto"/>
              </a:rPr>
              <a:t>. 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6" name="ZoneTexte 7"/>
          <p:cNvSpPr/>
          <p:nvPr/>
        </p:nvSpPr>
        <p:spPr>
          <a:xfrm>
            <a:off x="4166280" y="415080"/>
            <a:ext cx="5000400" cy="5066640"/>
          </a:xfrm>
          <a:prstGeom prst="rect">
            <a:avLst/>
          </a:prstGeom>
          <a:gradFill rotWithShape="0">
            <a:gsLst>
              <a:gs pos="0">
                <a:srgbClr val="ffa7a4"/>
              </a:gs>
              <a:gs pos="35000">
                <a:srgbClr val="ffc1be"/>
              </a:gs>
              <a:gs pos="100000">
                <a:srgbClr val="ffe5e5"/>
              </a:gs>
            </a:gsLst>
            <a:lin ang="16200000"/>
          </a:gradFill>
          <a:ln>
            <a:solidFill>
              <a:srgbClr val="be4b48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fr-FR" sz="18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Les élèves suivent des enseignements de spécialité (EDS)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chemeClr val="dk1"/>
                </a:solidFill>
                <a:uFillTx/>
                <a:latin typeface="Arial"/>
                <a:ea typeface="Roboto"/>
              </a:rPr>
              <a:t>Arts (CAV, théâtre)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Humanités, littérature et philosophie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chemeClr val="dk1"/>
                </a:solidFill>
                <a:uFillTx/>
                <a:latin typeface="Arial"/>
                <a:ea typeface="Roboto"/>
              </a:rPr>
              <a:t>Littérature et langues et cultures de l’Antiquité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Langues, littératures et cultures étrangères et régionales – Anglais Monde Contemporain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Histoire-géographie, géopolitique et sciences politiques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Sciences économiques et sociales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Mathématiques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Physique-chimie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Sciences de la vie et de la Terre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Numérique et sciences informatiques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Sciences de l’ingénieur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Éducation physique, pratiques et cultures sportives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chemeClr val="dk1"/>
                </a:solidFill>
                <a:uFillTx/>
                <a:latin typeface="Arial"/>
                <a:ea typeface="Roboto"/>
              </a:rPr>
              <a:t>Biologie-écologie (lycées agricoles</a:t>
            </a: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)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7" name="ZoneTexte 6"/>
          <p:cNvSpPr/>
          <p:nvPr/>
        </p:nvSpPr>
        <p:spPr>
          <a:xfrm>
            <a:off x="105840" y="4520160"/>
            <a:ext cx="385740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En 1</a:t>
            </a:r>
            <a:r>
              <a:rPr b="1" lang="fr-FR" sz="1800" strike="noStrike" u="none" baseline="30000">
                <a:solidFill>
                  <a:schemeClr val="dk1"/>
                </a:solidFill>
                <a:uFillTx/>
                <a:latin typeface="Calibri"/>
              </a:rPr>
              <a:t>ère</a:t>
            </a: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 choix de 3  EDS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En terminale, 2 EDS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88" name="Image 5" descr=""/>
          <p:cNvPicPr/>
          <p:nvPr/>
        </p:nvPicPr>
        <p:blipFill>
          <a:blip r:embed="rId1"/>
          <a:stretch/>
        </p:blipFill>
        <p:spPr>
          <a:xfrm rot="20937000">
            <a:off x="2410920" y="4788360"/>
            <a:ext cx="1511640" cy="329760"/>
          </a:xfrm>
          <a:prstGeom prst="rect">
            <a:avLst/>
          </a:prstGeom>
          <a:ln w="0">
            <a:noFill/>
          </a:ln>
        </p:spPr>
      </p:pic>
      <p:sp>
        <p:nvSpPr>
          <p:cNvPr id="189" name="ZoneTexte 9"/>
          <p:cNvSpPr/>
          <p:nvPr/>
        </p:nvSpPr>
        <p:spPr>
          <a:xfrm>
            <a:off x="4151160" y="5622480"/>
            <a:ext cx="467712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fr-FR" sz="1400" strike="noStrike" u="none">
                <a:solidFill>
                  <a:srgbClr val="ff0000"/>
                </a:solidFill>
                <a:uFillTx/>
                <a:latin typeface="Calibri"/>
              </a:rPr>
              <a:t>En rouge, les EDS au lycée de Lodève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214200" y="353880"/>
            <a:ext cx="8715240" cy="717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2500" lnSpcReduction="9999"/>
          </a:bodyPr>
          <a:p>
            <a:pPr indent="0" algn="ctr" defTabSz="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-FR" sz="2500" strike="noStrike" u="none" cap="all">
                <a:solidFill>
                  <a:schemeClr val="dk1"/>
                </a:solidFill>
                <a:uFillTx/>
                <a:latin typeface="Arial Black"/>
                <a:ea typeface="Arial Black"/>
              </a:rPr>
              <a:t>La voie technologique </a:t>
            </a:r>
            <a:r>
              <a:rPr b="1" lang="fr-FR" sz="2500" strike="noStrike" u="none" cap="all">
                <a:solidFill>
                  <a:srgbClr val="c00000"/>
                </a:solidFill>
                <a:uFillTx/>
                <a:latin typeface="Arial Black"/>
                <a:ea typeface="Arial Black"/>
              </a:rPr>
              <a:t>en 1</a:t>
            </a:r>
            <a:r>
              <a:rPr b="1" lang="fr-FR" sz="2500" strike="noStrike" u="none" baseline="30000" cap="all">
                <a:solidFill>
                  <a:srgbClr val="c00000"/>
                </a:solidFill>
                <a:uFillTx/>
                <a:latin typeface="Arial Black"/>
                <a:ea typeface="Arial Black"/>
              </a:rPr>
              <a:t>re</a:t>
            </a:r>
            <a:r>
              <a:rPr b="1" lang="fr-FR" sz="2500" strike="noStrike" u="none" cap="all">
                <a:solidFill>
                  <a:srgbClr val="c00000"/>
                </a:solidFill>
                <a:uFillTx/>
                <a:latin typeface="Arial Black"/>
                <a:ea typeface="Arial Black"/>
              </a:rPr>
              <a:t> et Terminale</a:t>
            </a:r>
            <a:endParaRPr b="0" lang="fr-FR" sz="25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sldNum" idx="41"/>
          </p:nvPr>
        </p:nvSpPr>
        <p:spPr>
          <a:xfrm>
            <a:off x="8150400" y="6391440"/>
            <a:ext cx="450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1" lang="fr-FR" sz="900" strike="noStrike" u="none">
                <a:solidFill>
                  <a:srgbClr val="404040"/>
                </a:solidFill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C946F03-F101-44A1-960B-D54150B4C581}" type="slidenum">
              <a:rPr b="1" lang="fr-FR" sz="900" strike="noStrike" u="none">
                <a:solidFill>
                  <a:srgbClr val="404040"/>
                </a:solidFill>
                <a:uFillTx/>
                <a:latin typeface="Arial"/>
              </a:rPr>
              <a:t>&lt;numéro&gt;</a:t>
            </a:fld>
            <a:endParaRPr b="0" lang="fr-FR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2" name="ZoneTexte 4"/>
          <p:cNvSpPr/>
          <p:nvPr/>
        </p:nvSpPr>
        <p:spPr>
          <a:xfrm>
            <a:off x="214200" y="928800"/>
            <a:ext cx="2928600" cy="2619000"/>
          </a:xfrm>
          <a:prstGeom prst="rect">
            <a:avLst/>
          </a:prstGeom>
          <a:gradFill rotWithShape="0">
            <a:gsLst>
              <a:gs pos="0">
                <a:srgbClr val="d9fda6"/>
              </a:gs>
              <a:gs pos="3500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t">
            <a:spAutoFit/>
          </a:bodyPr>
          <a:p>
            <a:pPr marL="177840" indent="-177840" algn="ctr" defTabSz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fr-FR" sz="18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Tous les élèves suivent des enseignements communs :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Français/philosophie   3h/2h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Histoire-Géographie    1H30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EMC                             0h30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Langue vivante A et B </a:t>
            </a: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	</a:t>
            </a: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    4h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EPS                                 2h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Mathématiques                3h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3" name="ZoneTexte 7"/>
          <p:cNvSpPr/>
          <p:nvPr/>
        </p:nvSpPr>
        <p:spPr>
          <a:xfrm>
            <a:off x="3214800" y="928800"/>
            <a:ext cx="5643360" cy="5522400"/>
          </a:xfrm>
          <a:prstGeom prst="rect">
            <a:avLst/>
          </a:prstGeom>
          <a:gradFill rotWithShape="0">
            <a:gsLst>
              <a:gs pos="0">
                <a:srgbClr val="ffa7a4"/>
              </a:gs>
              <a:gs pos="35000">
                <a:srgbClr val="ffc1be"/>
              </a:gs>
              <a:gs pos="100000">
                <a:srgbClr val="ffe5e5"/>
              </a:gs>
            </a:gsLst>
            <a:lin ang="16200000"/>
          </a:gradFill>
          <a:ln>
            <a:solidFill>
              <a:srgbClr val="be4b48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457200">
              <a:lnSpc>
                <a:spcPct val="100000"/>
              </a:lnSpc>
              <a:spcBef>
                <a:spcPts val="360"/>
              </a:spcBef>
              <a:tabLst>
                <a:tab algn="l" pos="0"/>
              </a:tabLst>
            </a:pPr>
            <a:r>
              <a:rPr b="1" lang="fr-FR" sz="18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Les élèves suivent des enseignements de spécialité de la série choisie :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ST2S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177840" indent="-177840" defTabSz="457200">
              <a:lnSpc>
                <a:spcPct val="100000"/>
              </a:lnSpc>
              <a:spcBef>
                <a:spcPts val="300"/>
              </a:spcBef>
              <a:tabLst>
                <a:tab algn="l" pos="0"/>
              </a:tabLst>
            </a:pPr>
            <a:r>
              <a:rPr b="0" i="1" lang="fr-FR" sz="15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Sciences et technologies de la santé et du social</a:t>
            </a:r>
            <a:endParaRPr b="0" lang="fr-FR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STL</a:t>
            </a: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177840" indent="-177840" defTabSz="457200">
              <a:lnSpc>
                <a:spcPct val="100000"/>
              </a:lnSpc>
              <a:spcBef>
                <a:spcPts val="300"/>
              </a:spcBef>
              <a:tabLst>
                <a:tab algn="l" pos="0"/>
              </a:tabLst>
            </a:pPr>
            <a:r>
              <a:rPr b="0" i="1" lang="fr-FR" sz="15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Sciences et technologies de laboratoire</a:t>
            </a:r>
            <a:endParaRPr b="0" lang="fr-FR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STD2A</a:t>
            </a:r>
            <a:r>
              <a:rPr b="1" lang="fr-FR" sz="1600" strike="noStrike" u="none">
                <a:solidFill>
                  <a:schemeClr val="dk1"/>
                </a:solidFill>
                <a:uFillTx/>
                <a:latin typeface="Arial"/>
                <a:ea typeface="Roboto"/>
              </a:rPr>
              <a:t>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177840" indent="-177840" defTabSz="457200">
              <a:lnSpc>
                <a:spcPct val="100000"/>
              </a:lnSpc>
              <a:spcBef>
                <a:spcPts val="300"/>
              </a:spcBef>
              <a:tabLst>
                <a:tab algn="l" pos="0"/>
              </a:tabLst>
            </a:pPr>
            <a:r>
              <a:rPr b="0" i="1" lang="fr-FR" sz="1500" strike="noStrike" u="none">
                <a:solidFill>
                  <a:schemeClr val="dk1"/>
                </a:solidFill>
                <a:uFillTx/>
                <a:latin typeface="Arial"/>
                <a:ea typeface="Roboto"/>
              </a:rPr>
              <a:t>Sciences et technologies du design et des arts appliqués</a:t>
            </a:r>
            <a:endParaRPr b="0" lang="fr-FR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STI2D  (SIN)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177840" indent="-177840" defTabSz="457200">
              <a:lnSpc>
                <a:spcPct val="100000"/>
              </a:lnSpc>
              <a:spcBef>
                <a:spcPts val="320"/>
              </a:spcBef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 </a:t>
            </a:r>
            <a:r>
              <a:rPr b="0" i="1" lang="fr-FR" sz="1500" strike="noStrike" u="none">
                <a:solidFill>
                  <a:schemeClr val="dk1"/>
                </a:solidFill>
                <a:uFillTx/>
                <a:latin typeface="Arial"/>
                <a:ea typeface="Roboto"/>
              </a:rPr>
              <a:t>Sciences et technologies de l’industrie et du développement durable</a:t>
            </a:r>
            <a:endParaRPr b="0" lang="fr-FR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ff0000"/>
                </a:solidFill>
                <a:uFillTx/>
                <a:latin typeface="Arial"/>
                <a:ea typeface="Roboto"/>
              </a:rPr>
              <a:t>STMG  (Mercatique, RH, GF)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177840" indent="-177840" defTabSz="457200">
              <a:lnSpc>
                <a:spcPct val="100000"/>
              </a:lnSpc>
              <a:spcBef>
                <a:spcPts val="300"/>
              </a:spcBef>
              <a:tabLst>
                <a:tab algn="l" pos="0"/>
              </a:tabLst>
            </a:pPr>
            <a:r>
              <a:rPr b="0" i="1" lang="fr-FR" sz="1500" strike="noStrike" u="none">
                <a:solidFill>
                  <a:schemeClr val="dk1"/>
                </a:solidFill>
                <a:uFillTx/>
                <a:latin typeface="Arial"/>
                <a:ea typeface="Roboto"/>
              </a:rPr>
              <a:t>Sciences et technologies du management et de la gestion</a:t>
            </a:r>
            <a:endParaRPr b="0" lang="fr-FR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STHR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177840" indent="-177840" defTabSz="457200">
              <a:lnSpc>
                <a:spcPct val="100000"/>
              </a:lnSpc>
              <a:spcBef>
                <a:spcPts val="300"/>
              </a:spcBef>
              <a:tabLst>
                <a:tab algn="l" pos="0"/>
              </a:tabLst>
            </a:pPr>
            <a:r>
              <a:rPr b="0" i="1" lang="fr-FR" sz="15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Sciences et technologies de l’hôtellerie et de la restauration</a:t>
            </a:r>
            <a:endParaRPr b="0" lang="fr-FR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S2TMD</a:t>
            </a:r>
            <a:r>
              <a:rPr b="0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177840" indent="-177840" defTabSz="457200">
              <a:lnSpc>
                <a:spcPct val="100000"/>
              </a:lnSpc>
              <a:spcBef>
                <a:spcPts val="300"/>
              </a:spcBef>
              <a:tabLst>
                <a:tab algn="l" pos="0"/>
              </a:tabLst>
            </a:pPr>
            <a:r>
              <a:rPr b="0" i="1" lang="fr-FR" sz="15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Techniques du théâtre, de la musique et de la danse</a:t>
            </a:r>
            <a:endParaRPr b="0" lang="fr-FR" sz="1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177840" indent="-177840" defTabSz="457200">
              <a:lnSpc>
                <a:spcPct val="100000"/>
              </a:lnSpc>
              <a:spcBef>
                <a:spcPts val="320"/>
              </a:spcBef>
              <a:buClr>
                <a:srgbClr val="ee7444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1" lang="fr-FR" sz="16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STAV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177840" indent="-177840" defTabSz="457200">
              <a:lnSpc>
                <a:spcPct val="100000"/>
              </a:lnSpc>
              <a:spcBef>
                <a:spcPts val="300"/>
              </a:spcBef>
              <a:tabLst>
                <a:tab algn="l" pos="0"/>
              </a:tabLst>
            </a:pPr>
            <a:r>
              <a:rPr b="0" i="1" lang="fr-FR" sz="1500" strike="noStrike" u="none">
                <a:solidFill>
                  <a:srgbClr val="000000"/>
                </a:solidFill>
                <a:uFillTx/>
                <a:latin typeface="Arial"/>
                <a:ea typeface="Roboto"/>
              </a:rPr>
              <a:t>Sciences et technologies de l’agronomie et du vivant (dans les lycées agricoles uniquement)</a:t>
            </a:r>
            <a:endParaRPr b="0" lang="fr-FR" sz="1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4" name="Rectangle 5"/>
          <p:cNvSpPr/>
          <p:nvPr/>
        </p:nvSpPr>
        <p:spPr>
          <a:xfrm>
            <a:off x="1452960" y="4199400"/>
            <a:ext cx="168336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fr-FR" sz="1400" strike="noStrike" u="none">
                <a:solidFill>
                  <a:srgbClr val="ff0000"/>
                </a:solidFill>
                <a:uFillTx/>
                <a:latin typeface="Calibri"/>
              </a:rPr>
              <a:t>En rouge, la série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i="1" lang="fr-FR" sz="1400" strike="noStrike" u="none">
                <a:solidFill>
                  <a:srgbClr val="ff0000"/>
                </a:solidFill>
                <a:uFillTx/>
                <a:latin typeface="Calibri"/>
              </a:rPr>
              <a:t> </a:t>
            </a:r>
            <a:r>
              <a:rPr b="0" i="1" lang="fr-FR" sz="1400" strike="noStrike" u="none">
                <a:solidFill>
                  <a:srgbClr val="ff0000"/>
                </a:solidFill>
                <a:uFillTx/>
                <a:latin typeface="Calibri"/>
              </a:rPr>
              <a:t>du lycée de Lodève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Espace réservé du contenu 3"/>
          <p:cNvSpPr/>
          <p:nvPr/>
        </p:nvSpPr>
        <p:spPr>
          <a:xfrm>
            <a:off x="971640" y="1217880"/>
            <a:ext cx="7519320" cy="5307120"/>
          </a:xfrm>
          <a:prstGeom prst="rect">
            <a:avLst/>
          </a:prstGeom>
          <a:gradFill rotWithShape="0">
            <a:gsLst>
              <a:gs pos="0">
                <a:srgbClr val="ffd2bc"/>
              </a:gs>
              <a:gs pos="3500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  <p:txBody>
          <a:bodyPr lIns="90000" rIns="90000" tIns="45000" bIns="45000" anchor="t">
            <a:normAutofit fontScale="92500" lnSpcReduction="9999"/>
          </a:bodyPr>
          <a:p>
            <a:pPr marL="265320" indent="-265320" defTabSz="914400">
              <a:lnSpc>
                <a:spcPct val="100000"/>
              </a:lnSpc>
              <a:spcBef>
                <a:spcPts val="249"/>
              </a:spcBef>
              <a:spcAft>
                <a:spcPts val="1199"/>
              </a:spcAft>
              <a:buClr>
                <a:srgbClr val="4f81bd"/>
              </a:buClr>
              <a:buSzPct val="80000"/>
              <a:buFont typeface="Wingdings 2" charset="2"/>
              <a:buChar char=""/>
            </a:pPr>
            <a:r>
              <a:rPr b="1" lang="fr-FR" sz="2600" strike="noStrike" u="none">
                <a:solidFill>
                  <a:schemeClr val="dk1"/>
                </a:solidFill>
                <a:uFillTx/>
                <a:latin typeface="Calibri"/>
              </a:rPr>
              <a:t>Fin du 1</a:t>
            </a:r>
            <a:r>
              <a:rPr b="1" lang="fr-FR" sz="2600" strike="noStrike" u="none" baseline="30000">
                <a:solidFill>
                  <a:schemeClr val="dk1"/>
                </a:solidFill>
                <a:uFillTx/>
                <a:latin typeface="Calibri"/>
              </a:rPr>
              <a:t>er</a:t>
            </a:r>
            <a:r>
              <a:rPr b="1" lang="fr-FR" sz="2600" strike="noStrike" u="none">
                <a:solidFill>
                  <a:schemeClr val="dk1"/>
                </a:solidFill>
                <a:uFillTx/>
                <a:latin typeface="Calibri"/>
              </a:rPr>
              <a:t> trimestre : 1</a:t>
            </a:r>
            <a:r>
              <a:rPr b="1" lang="fr-FR" sz="2600" strike="noStrike" u="none" baseline="30000">
                <a:solidFill>
                  <a:schemeClr val="dk1"/>
                </a:solidFill>
                <a:uFillTx/>
                <a:latin typeface="Calibri"/>
              </a:rPr>
              <a:t>er</a:t>
            </a:r>
            <a:r>
              <a:rPr b="1" lang="fr-FR" sz="2600" strike="noStrike" u="none">
                <a:solidFill>
                  <a:schemeClr val="dk1"/>
                </a:solidFill>
                <a:uFillTx/>
                <a:latin typeface="Calibri"/>
              </a:rPr>
              <a:t> bilan</a:t>
            </a:r>
            <a:endParaRPr b="0" lang="fr-FR" sz="2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65320" indent="-265320" defTabSz="914400">
              <a:lnSpc>
                <a:spcPct val="100000"/>
              </a:lnSpc>
              <a:spcBef>
                <a:spcPts val="249"/>
              </a:spcBef>
              <a:buClr>
                <a:srgbClr val="4f81bd"/>
              </a:buClr>
              <a:buSzPct val="80000"/>
              <a:buFont typeface="Wingdings 2" charset="2"/>
              <a:buChar char=""/>
            </a:pPr>
            <a:r>
              <a:rPr b="1" lang="fr-FR" sz="2600" strike="noStrike" u="none">
                <a:solidFill>
                  <a:schemeClr val="dk1"/>
                </a:solidFill>
                <a:uFillTx/>
                <a:latin typeface="Calibri"/>
              </a:rPr>
              <a:t>2</a:t>
            </a:r>
            <a:r>
              <a:rPr b="1" lang="fr-FR" sz="2600" strike="noStrike" u="none" baseline="30000">
                <a:solidFill>
                  <a:schemeClr val="dk1"/>
                </a:solidFill>
                <a:uFillTx/>
                <a:latin typeface="Calibri"/>
              </a:rPr>
              <a:t>ème</a:t>
            </a:r>
            <a:r>
              <a:rPr b="1" lang="fr-FR" sz="2600" strike="noStrike" u="none">
                <a:solidFill>
                  <a:schemeClr val="dk1"/>
                </a:solidFill>
                <a:uFillTx/>
                <a:latin typeface="Calibri"/>
              </a:rPr>
              <a:t> trimestre : en ligne sur internet</a:t>
            </a:r>
            <a:endParaRPr b="0" lang="fr-FR" sz="2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48640" indent="-201240" defTabSz="914400">
              <a:lnSpc>
                <a:spcPct val="100000"/>
              </a:lnSpc>
              <a:spcBef>
                <a:spcPts val="249"/>
              </a:spcBef>
              <a:buClr>
                <a:srgbClr val="4f81bd"/>
              </a:buClr>
              <a:buFont typeface="Verdana"/>
              <a:buChar char="◦"/>
            </a:pPr>
            <a:r>
              <a:rPr b="0" lang="fr-FR" sz="1900" strike="noStrike" u="none">
                <a:solidFill>
                  <a:schemeClr val="dk1"/>
                </a:solidFill>
                <a:uFillTx/>
                <a:latin typeface="Calibri"/>
              </a:rPr>
              <a:t>Intentions d’orientation </a:t>
            </a:r>
            <a:r>
              <a:rPr b="0" lang="fr-FR" sz="19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fr-FR" sz="1900" strike="noStrike" u="none">
                <a:solidFill>
                  <a:schemeClr val="dk1"/>
                </a:solidFill>
                <a:uFillTx/>
                <a:latin typeface="Calibri"/>
              </a:rPr>
              <a:t> formulation de voeux provisoires des élèves sur EduConnect : 1CAP ou 2</a:t>
            </a:r>
            <a:r>
              <a:rPr b="0" lang="fr-FR" sz="1900" strike="noStrike" u="none" baseline="30000">
                <a:solidFill>
                  <a:schemeClr val="dk1"/>
                </a:solidFill>
                <a:uFillTx/>
                <a:latin typeface="Calibri"/>
              </a:rPr>
              <a:t>nde</a:t>
            </a:r>
            <a:r>
              <a:rPr b="0" lang="fr-FR" sz="1900" strike="noStrike" u="none">
                <a:solidFill>
                  <a:schemeClr val="dk1"/>
                </a:solidFill>
                <a:uFillTx/>
                <a:latin typeface="Calibri"/>
              </a:rPr>
              <a:t> PRO ou 2GT</a:t>
            </a:r>
            <a:endParaRPr b="0" lang="fr-FR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48640" indent="-201240" defTabSz="914400">
              <a:lnSpc>
                <a:spcPct val="100000"/>
              </a:lnSpc>
              <a:spcBef>
                <a:spcPts val="249"/>
              </a:spcBef>
              <a:spcAft>
                <a:spcPts val="1199"/>
              </a:spcAft>
              <a:buClr>
                <a:srgbClr val="4f81bd"/>
              </a:buClr>
              <a:buFont typeface="Verdana"/>
              <a:buChar char="◦"/>
            </a:pPr>
            <a:r>
              <a:rPr b="0" lang="fr-FR" sz="1900" strike="noStrike" u="none">
                <a:solidFill>
                  <a:schemeClr val="dk1"/>
                </a:solidFill>
                <a:uFillTx/>
                <a:latin typeface="Calibri"/>
              </a:rPr>
              <a:t>Propositions provisoires du conseil de classe.</a:t>
            </a:r>
            <a:endParaRPr b="0" lang="fr-FR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48640" indent="-201240" defTabSz="914400">
              <a:lnSpc>
                <a:spcPct val="100000"/>
              </a:lnSpc>
              <a:spcBef>
                <a:spcPts val="249"/>
              </a:spcBef>
              <a:spcAft>
                <a:spcPts val="1199"/>
              </a:spcAft>
              <a:buClr>
                <a:srgbClr val="4f81bd"/>
              </a:buClr>
              <a:buFont typeface="Verdana"/>
              <a:buChar char="◦"/>
            </a:pPr>
            <a:r>
              <a:rPr b="0" lang="fr-FR" sz="1900" strike="noStrike" u="none">
                <a:solidFill>
                  <a:schemeClr val="dk1"/>
                </a:solidFill>
                <a:uFillTx/>
                <a:latin typeface="Calibri"/>
              </a:rPr>
              <a:t>La famille doit accuser réception de l’avis provisoire du conseil de classe.</a:t>
            </a:r>
            <a:endParaRPr b="0" lang="fr-FR" sz="19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65320" indent="-265320" defTabSz="914400">
              <a:lnSpc>
                <a:spcPct val="100000"/>
              </a:lnSpc>
              <a:spcBef>
                <a:spcPts val="249"/>
              </a:spcBef>
              <a:buClr>
                <a:srgbClr val="4f81bd"/>
              </a:buClr>
              <a:buSzPct val="80000"/>
              <a:buFont typeface="Wingdings 2" charset="2"/>
              <a:buChar char=""/>
            </a:pPr>
            <a:r>
              <a:rPr b="1" lang="fr-FR" sz="2600" strike="noStrike" u="none">
                <a:solidFill>
                  <a:schemeClr val="dk1"/>
                </a:solidFill>
                <a:uFillTx/>
                <a:latin typeface="Calibri"/>
              </a:rPr>
              <a:t>3</a:t>
            </a:r>
            <a:r>
              <a:rPr b="1" lang="fr-FR" sz="2600" strike="noStrike" u="none" baseline="30000">
                <a:solidFill>
                  <a:schemeClr val="dk1"/>
                </a:solidFill>
                <a:uFillTx/>
                <a:latin typeface="Calibri"/>
              </a:rPr>
              <a:t>ème</a:t>
            </a:r>
            <a:r>
              <a:rPr b="1" lang="fr-FR" sz="2600" strike="noStrike" u="none">
                <a:solidFill>
                  <a:schemeClr val="dk1"/>
                </a:solidFill>
                <a:uFillTx/>
                <a:latin typeface="Calibri"/>
              </a:rPr>
              <a:t> trimestre :</a:t>
            </a:r>
            <a:endParaRPr b="0" lang="fr-FR" sz="2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48640" indent="-201240" defTabSz="914400">
              <a:lnSpc>
                <a:spcPct val="100000"/>
              </a:lnSpc>
              <a:spcBef>
                <a:spcPts val="249"/>
              </a:spcBef>
              <a:buClr>
                <a:srgbClr val="4f81bd"/>
              </a:buClr>
              <a:buFont typeface="Verdana"/>
              <a:buChar char="◦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Vœux définitifs de demande d’admission via EduConnect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48640" indent="-201240" defTabSz="914400">
              <a:lnSpc>
                <a:spcPct val="100000"/>
              </a:lnSpc>
              <a:spcBef>
                <a:spcPts val="249"/>
              </a:spcBef>
              <a:buClr>
                <a:srgbClr val="4f81bd"/>
              </a:buClr>
              <a:buFont typeface="Verdana"/>
              <a:buChar char="◦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Décision suite au conseil de classe de la voie d’orientation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786240" indent="-182880" defTabSz="914400">
              <a:lnSpc>
                <a:spcPct val="100000"/>
              </a:lnSpc>
              <a:spcBef>
                <a:spcPts val="249"/>
              </a:spcBef>
              <a:buClr>
                <a:srgbClr val="ff504b"/>
              </a:buClr>
              <a:buFont typeface="Courier New"/>
              <a:buChar char="o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Si accord : validation et décision d’orientation définitive.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786240" indent="-182880" defTabSz="914400">
              <a:lnSpc>
                <a:spcPct val="100000"/>
              </a:lnSpc>
              <a:spcBef>
                <a:spcPts val="249"/>
              </a:spcBef>
              <a:buClr>
                <a:srgbClr val="ff504b"/>
              </a:buClr>
              <a:buFont typeface="Courier New"/>
              <a:buChar char="o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Si désaccord  : entretien famille/chef d’établissement et possibilité de faire appel de la décision.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786240" indent="-182880" defTabSz="914400">
              <a:lnSpc>
                <a:spcPct val="100000"/>
              </a:lnSpc>
              <a:spcBef>
                <a:spcPts val="249"/>
              </a:spcBef>
              <a:tabLst>
                <a:tab algn="l" pos="0"/>
              </a:tabLst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La famille doit accuser réception de l’avis définitif du conseil de classe.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786240" indent="-182880" defTabSz="914400">
              <a:lnSpc>
                <a:spcPct val="100000"/>
              </a:lnSpc>
              <a:spcBef>
                <a:spcPts val="249"/>
              </a:spcBef>
              <a:tabLst>
                <a:tab algn="l" pos="0"/>
              </a:tabLst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65320" indent="-265320" defTabSz="914400">
              <a:lnSpc>
                <a:spcPct val="100000"/>
              </a:lnSpc>
              <a:spcBef>
                <a:spcPts val="1199"/>
              </a:spcBef>
              <a:buClr>
                <a:srgbClr val="4f81bd"/>
              </a:buClr>
              <a:buSzPct val="80000"/>
              <a:buFont typeface="Wingdings 2" charset="2"/>
              <a:buChar char=""/>
              <a:tabLst>
                <a:tab algn="l" pos="0"/>
              </a:tabLst>
            </a:pPr>
            <a:r>
              <a:rPr b="1" lang="fr-FR" sz="2800" strike="noStrike" u="none">
                <a:solidFill>
                  <a:schemeClr val="dk1"/>
                </a:solidFill>
                <a:uFillTx/>
                <a:latin typeface="Calibri"/>
              </a:rPr>
              <a:t>Tout au long de l’année : entretiens personnalisés d’orientation.</a:t>
            </a:r>
            <a:endParaRPr b="0" lang="fr-F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249"/>
              </a:spcBef>
              <a:tabLst>
                <a:tab algn="l" pos="0"/>
              </a:tabLst>
            </a:pPr>
            <a:endParaRPr b="0" lang="fr-FR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249"/>
              </a:spcBef>
              <a:tabLst>
                <a:tab algn="l" pos="0"/>
              </a:tabLst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6" name="Rectangle 2"/>
          <p:cNvSpPr/>
          <p:nvPr/>
        </p:nvSpPr>
        <p:spPr>
          <a:xfrm>
            <a:off x="1651320" y="456840"/>
            <a:ext cx="58406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fr-FR" sz="4000" strike="noStrike" u="none">
                <a:solidFill>
                  <a:schemeClr val="dk1"/>
                </a:solidFill>
                <a:uFillTx/>
                <a:latin typeface="Calibri"/>
              </a:rPr>
              <a:t>Le calendrier </a:t>
            </a: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(en attente de la circulaire)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10"/>
          </p:nvPr>
        </p:nvSpPr>
        <p:spPr/>
        <p:txBody>
          <a:bodyPr/>
          <a:p>
            <a:fld id="{7364617B-5B79-4C8E-9532-5D21E35B52A7}" type="slidenum">
              <a:t>17</a:t>
            </a:fld>
          </a:p>
        </p:txBody>
      </p:sp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ZoneTexte 2"/>
          <p:cNvSpPr/>
          <p:nvPr/>
        </p:nvSpPr>
        <p:spPr>
          <a:xfrm>
            <a:off x="2374920" y="416880"/>
            <a:ext cx="578664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fr-FR" sz="4000" strike="noStrike" u="none">
                <a:solidFill>
                  <a:schemeClr val="dk1"/>
                </a:solidFill>
                <a:uFillTx/>
                <a:latin typeface="Calibri"/>
              </a:rPr>
              <a:t>Les conditions d’admission</a:t>
            </a:r>
            <a:endParaRPr b="0" lang="fr-FR" sz="4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8" name="ZoneTexte 3"/>
          <p:cNvSpPr/>
          <p:nvPr/>
        </p:nvSpPr>
        <p:spPr>
          <a:xfrm>
            <a:off x="1547640" y="1155240"/>
            <a:ext cx="7143480" cy="5529960"/>
          </a:xfrm>
          <a:prstGeom prst="rect">
            <a:avLst/>
          </a:prstGeom>
          <a:gradFill rotWithShape="0">
            <a:gsLst>
              <a:gs pos="0">
                <a:srgbClr val="ffd2bc"/>
              </a:gs>
              <a:gs pos="35000">
                <a:srgbClr val="ffded0"/>
              </a:gs>
              <a:gs pos="100000">
                <a:srgbClr val="fff1ec"/>
              </a:gs>
            </a:gsLst>
            <a:lin ang="16200000"/>
          </a:gradFill>
          <a:ln>
            <a:solidFill>
              <a:srgbClr val="f59240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Calibri"/>
              <a:buChar char="→"/>
            </a:pP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En 2</a:t>
            </a:r>
            <a:r>
              <a:rPr b="1" lang="fr-FR" sz="2000" strike="noStrike" u="none" baseline="30000">
                <a:solidFill>
                  <a:schemeClr val="dk1"/>
                </a:solidFill>
                <a:uFillTx/>
                <a:latin typeface="Calibri"/>
              </a:rPr>
              <a:t>de</a:t>
            </a: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 GT :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914400" indent="-457200" defTabSz="914400">
              <a:lnSpc>
                <a:spcPct val="100000"/>
              </a:lnSpc>
              <a:spcAft>
                <a:spcPts val="1199"/>
              </a:spcAft>
              <a:buClr>
                <a:srgbClr val="000000"/>
              </a:buClr>
              <a:buFont typeface="Calibri"/>
              <a:buChar char="→"/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Sur proposition du conseil de classe (lycée de secteur)    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1199"/>
              </a:spcAft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Calibri"/>
              <a:buChar char="→"/>
            </a:pP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En 2de professionnelle et en 1</a:t>
            </a:r>
            <a:r>
              <a:rPr b="1" lang="fr-FR" sz="2000" strike="noStrike" u="none" baseline="30000">
                <a:solidFill>
                  <a:schemeClr val="dk1"/>
                </a:solidFill>
                <a:uFillTx/>
                <a:latin typeface="Calibri"/>
              </a:rPr>
              <a:t>ère</a:t>
            </a:r>
            <a:r>
              <a:rPr b="1" lang="fr-FR" sz="2000" strike="noStrike" u="none">
                <a:solidFill>
                  <a:schemeClr val="dk1"/>
                </a:solidFill>
                <a:uFillTx/>
                <a:latin typeface="Calibri"/>
              </a:rPr>
              <a:t> année de CAP :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914400" indent="-457200" defTabSz="914400">
              <a:lnSpc>
                <a:spcPct val="100000"/>
              </a:lnSpc>
              <a:buClr>
                <a:srgbClr val="000000"/>
              </a:buClr>
              <a:buFont typeface="Calibri"/>
              <a:buChar char="→"/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Sur dossier scolaire :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371600" indent="-457200" defTabSz="914400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toutes les notes de l’année de 3</a:t>
            </a:r>
            <a:r>
              <a:rPr b="0" lang="fr-FR" sz="1600" strike="noStrike" u="none" baseline="30000">
                <a:solidFill>
                  <a:schemeClr val="dk1"/>
                </a:solidFill>
                <a:uFillTx/>
                <a:latin typeface="Calibri"/>
              </a:rPr>
              <a:t>ème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371600" indent="-457200" defTabSz="914400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les compétences de l’élève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371600" indent="-457200" defTabSz="914400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l’avis du conseil de classe.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895320" indent="-44784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Calibri"/>
              <a:buChar char="→"/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Quelques formations sont à « procédures particulières »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352520" indent="-447840" defTabSz="914400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Dossiers spécifiques en mars, sur résultats scolaires et entretien de motivation (voir avec votre professeur principal).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002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Calibri"/>
              <a:buChar char="→"/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Certaines formations sont très demandées et difficiles d’accès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574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Courier New"/>
              <a:buChar char="o"/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Les places en lycée professionnel sont limitées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574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Courier New"/>
              <a:buChar char="o"/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Il y a donc une sélection à l’entrée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57480" indent="-343080" defTabSz="9144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Courier New"/>
              <a:buChar char="o"/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Il est important de se renseigner sur le rapport nombre de places/nombre de candidats.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905040"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99" name="Picture 8" descr="MC900433883[1]"/>
          <p:cNvPicPr/>
          <p:nvPr/>
        </p:nvPicPr>
        <p:blipFill>
          <a:blip r:embed="rId1"/>
          <a:stretch/>
        </p:blipFill>
        <p:spPr>
          <a:xfrm>
            <a:off x="251640" y="5085360"/>
            <a:ext cx="831240" cy="820440"/>
          </a:xfrm>
          <a:prstGeom prst="rect">
            <a:avLst/>
          </a:prstGeom>
          <a:ln w="9525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10"/>
          </p:nvPr>
        </p:nvSpPr>
        <p:spPr/>
        <p:txBody>
          <a:bodyPr/>
          <a:p>
            <a:fld id="{ED530C8C-82EC-4F68-B661-83B406F309B6}" type="slidenum">
              <a:t>18</a:t>
            </a:fld>
          </a:p>
        </p:txBody>
      </p:sp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"/>
              </a:rPr>
              <a:t>Merci pour votre attention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804960" y="1470960"/>
            <a:ext cx="7881480" cy="459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sldNum" idx="42"/>
          </p:nvPr>
        </p:nvSpPr>
        <p:spPr>
          <a:xfrm>
            <a:off x="8150400" y="6391440"/>
            <a:ext cx="450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629B750-41F4-4D8F-B748-1B0A9B1A0AA1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Arial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03" name="Picture 2" descr="E:\lectureFichiergw-868555988.png"/>
          <p:cNvPicPr/>
          <p:nvPr/>
        </p:nvPicPr>
        <p:blipFill>
          <a:blip r:embed="rId1"/>
          <a:stretch/>
        </p:blipFill>
        <p:spPr>
          <a:xfrm>
            <a:off x="1691640" y="2205000"/>
            <a:ext cx="5562360" cy="3619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re 1"/>
          <p:cNvSpPr/>
          <p:nvPr/>
        </p:nvSpPr>
        <p:spPr>
          <a:xfrm>
            <a:off x="467640" y="332640"/>
            <a:ext cx="8352720" cy="252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defTabSz="914400">
              <a:lnSpc>
                <a:spcPct val="100000"/>
              </a:lnSpc>
              <a:spcAft>
                <a:spcPts val="601"/>
              </a:spcAft>
              <a:tabLst>
                <a:tab algn="l" pos="0"/>
              </a:tabLst>
            </a:pPr>
            <a:r>
              <a:rPr b="1" i="1" lang="fr-FR" sz="3200" strike="noStrike" u="none" cap="all">
                <a:solidFill>
                  <a:srgbClr val="002060"/>
                </a:solidFill>
                <a:uFillTx/>
                <a:latin typeface="Calibri"/>
              </a:rPr>
              <a:t>Manon guiraudou</a:t>
            </a:r>
            <a:br>
              <a:rPr sz="3200"/>
            </a:b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  <a:tabLst>
                <a:tab algn="l" pos="0"/>
              </a:tabLst>
            </a:pPr>
            <a:r>
              <a:rPr b="0" lang="fr-FR" sz="3200" strike="noStrike" u="none" cap="all">
                <a:solidFill>
                  <a:srgbClr val="002060"/>
                </a:solidFill>
                <a:uFillTx/>
                <a:latin typeface="Calibri"/>
              </a:rPr>
              <a:t>Psychologue de l’Education Nationale</a:t>
            </a: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Aft>
                <a:spcPts val="601"/>
              </a:spcAft>
              <a:tabLst>
                <a:tab algn="l" pos="0"/>
              </a:tabLst>
            </a:pPr>
            <a:r>
              <a:rPr b="0" i="1" lang="fr-FR" sz="1400" strike="noStrike" u="none" cap="all">
                <a:solidFill>
                  <a:srgbClr val="7c240c"/>
                </a:solidFill>
                <a:uFillTx/>
                <a:latin typeface="Calibri"/>
              </a:rPr>
              <a:t>« Education, développement, conseil en orientation scolaire et professionnelle »</a:t>
            </a:r>
            <a:br>
              <a:rPr sz="3200"/>
            </a:b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4" name="Sous-titre 2"/>
          <p:cNvSpPr/>
          <p:nvPr/>
        </p:nvSpPr>
        <p:spPr>
          <a:xfrm>
            <a:off x="611640" y="2429280"/>
            <a:ext cx="8109360" cy="423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lnSpcReduction="9999"/>
          </a:bodyPr>
          <a:p>
            <a:pPr marL="343080" indent="-343080" defTabSz="914400">
              <a:lnSpc>
                <a:spcPct val="80000"/>
              </a:lnSpc>
              <a:spcBef>
                <a:spcPts val="641"/>
              </a:spcBef>
              <a:buClr>
                <a:srgbClr val="002060"/>
              </a:buClr>
              <a:buSzPct val="70000"/>
              <a:buFont typeface="Wingdings" charset="2"/>
              <a:buChar char=""/>
            </a:pPr>
            <a:r>
              <a:rPr b="0" lang="fr-FR" sz="3200" strike="noStrike" u="none">
                <a:solidFill>
                  <a:srgbClr val="002060"/>
                </a:solidFill>
                <a:uFillTx/>
                <a:latin typeface="Calibri"/>
              </a:rPr>
              <a:t>Entretien conseil en orientation</a:t>
            </a: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00280" indent="-343080" defTabSz="914400">
              <a:lnSpc>
                <a:spcPct val="80000"/>
              </a:lnSpc>
              <a:spcBef>
                <a:spcPts val="601"/>
              </a:spcBef>
              <a:buClr>
                <a:srgbClr val="002060"/>
              </a:buClr>
              <a:buSzPct val="70000"/>
              <a:buFont typeface="Arial"/>
              <a:buChar char="•"/>
            </a:pPr>
            <a:r>
              <a:rPr b="1" lang="fr-FR" sz="3000" strike="noStrike" u="none">
                <a:solidFill>
                  <a:srgbClr val="002060"/>
                </a:solidFill>
                <a:uFillTx/>
                <a:latin typeface="Calibri"/>
              </a:rPr>
              <a:t>Au collège :</a:t>
            </a:r>
            <a:endParaRPr b="0" lang="fr-FR" sz="3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57480" indent="-343080" defTabSz="914400">
              <a:lnSpc>
                <a:spcPct val="80000"/>
              </a:lnSpc>
              <a:spcBef>
                <a:spcPts val="439"/>
              </a:spcBef>
              <a:buClr>
                <a:srgbClr val="77623d"/>
              </a:buClr>
              <a:buSzPct val="70000"/>
              <a:buFont typeface="Arial"/>
              <a:buChar char="•"/>
            </a:pPr>
            <a:r>
              <a:rPr b="0" lang="fr-FR" sz="2200" strike="noStrike" u="none">
                <a:solidFill>
                  <a:srgbClr val="77623d"/>
                </a:solidFill>
                <a:uFillTx/>
                <a:latin typeface="Calibri"/>
              </a:rPr>
              <a:t>3 mardis sur 4</a:t>
            </a:r>
            <a:endParaRPr b="0" lang="fr-FR" sz="2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57480" indent="-343080" defTabSz="914400">
              <a:lnSpc>
                <a:spcPct val="80000"/>
              </a:lnSpc>
              <a:spcBef>
                <a:spcPts val="499"/>
              </a:spcBef>
              <a:buClr>
                <a:srgbClr val="4f81bd"/>
              </a:buClr>
              <a:buSzPct val="70000"/>
              <a:buFont typeface="Wingdings 2" charset="2"/>
              <a:buChar char=""/>
            </a:pPr>
            <a:r>
              <a:rPr b="0" lang="fr-FR" sz="2500" strike="noStrike" u="none">
                <a:solidFill>
                  <a:srgbClr val="7c240c"/>
                </a:solidFill>
                <a:uFillTx/>
                <a:latin typeface="Calibri"/>
              </a:rPr>
              <a:t>Prise de RV au secrétariat</a:t>
            </a:r>
            <a:endParaRPr b="0" lang="fr-FR" sz="2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80000"/>
              </a:lnSpc>
              <a:spcBef>
                <a:spcPts val="499"/>
              </a:spcBef>
            </a:pPr>
            <a:endParaRPr b="0" lang="fr-FR" sz="2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00280" indent="-343080" defTabSz="914400">
              <a:lnSpc>
                <a:spcPct val="80000"/>
              </a:lnSpc>
              <a:spcBef>
                <a:spcPts val="601"/>
              </a:spcBef>
              <a:buClr>
                <a:srgbClr val="002060"/>
              </a:buClr>
              <a:buSzPct val="70000"/>
              <a:buFont typeface="Arial"/>
              <a:buChar char="•"/>
            </a:pPr>
            <a:r>
              <a:rPr b="1" lang="fr-FR" sz="3000" strike="noStrike" u="none">
                <a:solidFill>
                  <a:srgbClr val="002060"/>
                </a:solidFill>
                <a:uFillTx/>
                <a:latin typeface="Calibri"/>
              </a:rPr>
              <a:t>Au CIO de Pézenas :</a:t>
            </a:r>
            <a:r>
              <a:rPr b="1" lang="fr-FR" sz="3000" strike="noStrike" u="none">
                <a:solidFill>
                  <a:schemeClr val="dk2"/>
                </a:solidFill>
                <a:uFillTx/>
                <a:latin typeface="Calibri"/>
              </a:rPr>
              <a:t>  </a:t>
            </a:r>
            <a:endParaRPr b="0" lang="fr-FR" sz="3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57480" indent="-343080" defTabSz="914400">
              <a:lnSpc>
                <a:spcPct val="80000"/>
              </a:lnSpc>
              <a:spcBef>
                <a:spcPts val="439"/>
              </a:spcBef>
              <a:buClr>
                <a:srgbClr val="77623d"/>
              </a:buClr>
              <a:buSzPct val="70000"/>
              <a:buFont typeface="Arial"/>
              <a:buChar char="•"/>
            </a:pPr>
            <a:r>
              <a:rPr b="0" lang="fr-FR" sz="2200" strike="noStrike" u="none">
                <a:solidFill>
                  <a:srgbClr val="77623d"/>
                </a:solidFill>
                <a:uFillTx/>
                <a:latin typeface="Calibri"/>
              </a:rPr>
              <a:t>Tous les mercredis</a:t>
            </a:r>
            <a:endParaRPr b="0" lang="fr-FR" sz="2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57480" indent="-343080" defTabSz="914400">
              <a:lnSpc>
                <a:spcPct val="80000"/>
              </a:lnSpc>
              <a:spcBef>
                <a:spcPts val="439"/>
              </a:spcBef>
              <a:buClr>
                <a:srgbClr val="77623d"/>
              </a:buClr>
              <a:buSzPct val="70000"/>
              <a:buFont typeface="Arial"/>
              <a:buChar char="•"/>
            </a:pPr>
            <a:r>
              <a:rPr b="0" lang="fr-FR" sz="2200" strike="noStrike" u="none">
                <a:solidFill>
                  <a:srgbClr val="77623d"/>
                </a:solidFill>
                <a:uFillTx/>
                <a:latin typeface="Calibri"/>
              </a:rPr>
              <a:t>2 jeudis sur 4</a:t>
            </a:r>
            <a:endParaRPr b="0" lang="fr-FR" sz="2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57480" indent="-343080" defTabSz="914400">
              <a:lnSpc>
                <a:spcPct val="80000"/>
              </a:lnSpc>
              <a:spcBef>
                <a:spcPts val="499"/>
              </a:spcBef>
              <a:buClr>
                <a:srgbClr val="4f81bd"/>
              </a:buClr>
              <a:buSzPct val="70000"/>
              <a:buFont typeface="Wingdings 2" charset="2"/>
              <a:buChar char=""/>
            </a:pPr>
            <a:r>
              <a:rPr b="0" lang="fr-FR" sz="2500" strike="noStrike" u="none">
                <a:solidFill>
                  <a:srgbClr val="7c240c"/>
                </a:solidFill>
                <a:uFillTx/>
                <a:latin typeface="Calibri"/>
              </a:rPr>
              <a:t>Prise de RV au 04.48.18.55.75</a:t>
            </a:r>
            <a:endParaRPr b="0" lang="fr-FR" sz="2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algn="ctr" defTabSz="914400">
              <a:lnSpc>
                <a:spcPct val="80000"/>
              </a:lnSpc>
              <a:spcBef>
                <a:spcPts val="519"/>
              </a:spcBef>
              <a:tabLst>
                <a:tab algn="l" pos="0"/>
              </a:tabLst>
            </a:pPr>
            <a:endParaRPr b="0" lang="fr-FR" sz="2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algn="ctr" defTabSz="914400">
              <a:lnSpc>
                <a:spcPct val="80000"/>
              </a:lnSpc>
              <a:spcBef>
                <a:spcPts val="519"/>
              </a:spcBef>
              <a:tabLst>
                <a:tab algn="l" pos="0"/>
              </a:tabLst>
            </a:pPr>
            <a:r>
              <a:rPr b="0" i="1" lang="fr-FR" sz="2600" strike="noStrike" u="none">
                <a:solidFill>
                  <a:srgbClr val="ff0000"/>
                </a:solidFill>
                <a:uFillTx/>
                <a:latin typeface="Calibri"/>
              </a:rPr>
              <a:t>Le CIO est ouvert toute l’année et pendant les vacances scolaires</a:t>
            </a:r>
            <a:endParaRPr b="0" lang="fr-FR" sz="2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80000"/>
              </a:lnSpc>
              <a:spcBef>
                <a:spcPts val="499"/>
              </a:spcBef>
              <a:tabLst>
                <a:tab algn="l" pos="0"/>
              </a:tabLst>
            </a:pPr>
            <a:endParaRPr b="0" lang="fr-FR" sz="2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 1" descr=""/>
          <p:cNvPicPr/>
          <p:nvPr/>
        </p:nvPicPr>
        <p:blipFill>
          <a:blip r:embed="rId1"/>
          <a:stretch/>
        </p:blipFill>
        <p:spPr>
          <a:xfrm>
            <a:off x="2562840" y="252720"/>
            <a:ext cx="3396960" cy="6352200"/>
          </a:xfrm>
          <a:prstGeom prst="rect">
            <a:avLst/>
          </a:prstGeom>
          <a:ln w="0">
            <a:noFill/>
          </a:ln>
        </p:spPr>
      </p:pic>
      <p:pic>
        <p:nvPicPr>
          <p:cNvPr id="86" name="Image 2" descr=""/>
          <p:cNvPicPr/>
          <p:nvPr/>
        </p:nvPicPr>
        <p:blipFill>
          <a:blip r:embed="rId2"/>
          <a:stretch/>
        </p:blipFill>
        <p:spPr>
          <a:xfrm>
            <a:off x="5792760" y="241920"/>
            <a:ext cx="3396960" cy="6374160"/>
          </a:xfrm>
          <a:prstGeom prst="rect">
            <a:avLst/>
          </a:prstGeom>
          <a:ln w="0">
            <a:noFill/>
          </a:ln>
        </p:spPr>
      </p:pic>
      <p:sp>
        <p:nvSpPr>
          <p:cNvPr id="87" name="ZoneTexte 5"/>
          <p:cNvSpPr/>
          <p:nvPr/>
        </p:nvSpPr>
        <p:spPr>
          <a:xfrm>
            <a:off x="64800" y="0"/>
            <a:ext cx="2790720" cy="20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fr-FR" sz="3200" strike="noStrike" u="none">
                <a:solidFill>
                  <a:srgbClr val="ffbf00"/>
                </a:solidFill>
                <a:uFillTx/>
                <a:latin typeface="Phosphate"/>
              </a:rPr>
              <a:t>C</a:t>
            </a:r>
            <a:r>
              <a:rPr b="0" lang="fr-FR" sz="3200" strike="noStrike" u="none">
                <a:solidFill>
                  <a:srgbClr val="6daa44"/>
                </a:solidFill>
                <a:uFillTx/>
                <a:latin typeface="Phosphate"/>
              </a:rPr>
              <a:t>I</a:t>
            </a:r>
            <a:r>
              <a:rPr b="0" lang="fr-FR" sz="3200" strike="noStrike" u="none">
                <a:solidFill>
                  <a:srgbClr val="4270c1"/>
                </a:solidFill>
                <a:uFillTx/>
                <a:latin typeface="Phosphate"/>
              </a:rPr>
              <a:t>O</a:t>
            </a: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fr-FR" sz="1600" strike="noStrike" u="none">
                <a:solidFill>
                  <a:srgbClr val="7c7c7c"/>
                </a:solidFill>
                <a:uFillTx/>
                <a:latin typeface="Phosphate"/>
              </a:rPr>
              <a:t>SERVICE PUBLIC </a:t>
            </a:r>
            <a:r>
              <a:rPr b="0" lang="fr-FR" sz="1600" strike="noStrike" u="none">
                <a:solidFill>
                  <a:srgbClr val="6daa44"/>
                </a:solidFill>
                <a:uFillTx/>
                <a:latin typeface="Phosphate"/>
              </a:rPr>
              <a:t>GRATUIT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fr-FR" sz="1600" strike="noStrike" u="none">
                <a:solidFill>
                  <a:srgbClr val="7c7c7c"/>
                </a:solidFill>
                <a:uFillTx/>
                <a:latin typeface="Phosphate"/>
              </a:rPr>
              <a:t>ouvert TOUTE L’année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fr-FR" sz="1600" strike="noStrike" u="none">
                <a:solidFill>
                  <a:srgbClr val="7c7c7c"/>
                </a:solidFill>
                <a:uFillTx/>
                <a:latin typeface="Phosphate"/>
              </a:rPr>
              <a:t>    </a:t>
            </a:r>
            <a:r>
              <a:rPr b="0" lang="fr-FR" sz="1600" strike="noStrike" u="none">
                <a:solidFill>
                  <a:srgbClr val="7c7c7c"/>
                </a:solidFill>
                <a:uFillTx/>
                <a:latin typeface="Phosphate"/>
              </a:rPr>
              <a:t>aux jeunes scolarisés ou non 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fr-FR" sz="1600" strike="noStrike" u="none">
                <a:solidFill>
                  <a:srgbClr val="7c7c7c"/>
                </a:solidFill>
                <a:uFillTx/>
                <a:latin typeface="Phosphate"/>
              </a:rPr>
              <a:t>    </a:t>
            </a:r>
            <a:r>
              <a:rPr b="0" lang="fr-FR" sz="1600" strike="noStrike" u="none">
                <a:solidFill>
                  <a:srgbClr val="7c7c7c"/>
                </a:solidFill>
                <a:uFillTx/>
                <a:latin typeface="Phosphate"/>
              </a:rPr>
              <a:t>aux parents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fr-FR" sz="1600" strike="noStrike" u="none">
                <a:solidFill>
                  <a:srgbClr val="7c7c7c"/>
                </a:solidFill>
                <a:uFillTx/>
                <a:latin typeface="Phosphate"/>
              </a:rPr>
              <a:t>    </a:t>
            </a:r>
            <a:r>
              <a:rPr b="0" lang="fr-FR" sz="1600" strike="noStrike" u="none">
                <a:solidFill>
                  <a:srgbClr val="7c7c7c"/>
                </a:solidFill>
                <a:uFillTx/>
                <a:latin typeface="Phosphate"/>
              </a:rPr>
              <a:t>aux étudiants...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8" name="ZoneTexte 10"/>
          <p:cNvSpPr/>
          <p:nvPr/>
        </p:nvSpPr>
        <p:spPr>
          <a:xfrm>
            <a:off x="64800" y="1954440"/>
            <a:ext cx="2497680" cy="2620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fr-FR" sz="1200" strike="noStrike" u="none">
                <a:solidFill>
                  <a:srgbClr val="4270c1"/>
                </a:solidFill>
                <a:uFillTx/>
                <a:latin typeface="Phosphate"/>
              </a:rPr>
              <a:t>OUVERT : </a:t>
            </a:r>
            <a:r>
              <a:rPr b="0" lang="fr-FR" sz="1200" strike="noStrike" u="none">
                <a:solidFill>
                  <a:schemeClr val="dk1"/>
                </a:solidFill>
                <a:uFillTx/>
                <a:latin typeface="Calibri"/>
              </a:rPr>
              <a:t>Le lundi de 13h00 à 17h00</a:t>
            </a:r>
            <a:br>
              <a:rPr sz="1200"/>
            </a:br>
            <a:r>
              <a:rPr b="0" lang="fr-FR" sz="1200" strike="noStrike" u="none">
                <a:solidFill>
                  <a:schemeClr val="dk1"/>
                </a:solidFill>
                <a:uFillTx/>
                <a:latin typeface="Calibri"/>
              </a:rPr>
              <a:t>Du mardi au vendredi de 9h00 à 12h00 et de 13h00 à 17h00 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fr-FR" sz="1200" strike="noStrike" u="none">
                <a:solidFill>
                  <a:srgbClr val="4270c1"/>
                </a:solidFill>
                <a:uFillTx/>
                <a:latin typeface="Phosphate"/>
              </a:rPr>
              <a:t>Pendant les vacances scolaires : 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fr-FR" sz="1200" strike="noStrike" u="none">
                <a:solidFill>
                  <a:schemeClr val="dk1"/>
                </a:solidFill>
                <a:uFillTx/>
                <a:latin typeface="Calibri"/>
              </a:rPr>
              <a:t>Du lundi au vendredi de 9h00 à 12h00 et de 13h00 à 16h00 </a:t>
            </a:r>
            <a:br>
              <a:rPr sz="1000"/>
            </a:b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7c7c7c"/>
                </a:solidFill>
                <a:uFillTx/>
                <a:latin typeface="Calibri"/>
              </a:rPr>
              <a:t>ACCUEIL DOCUMENTAIRE LIBRE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Calibri"/>
              </a:rPr>
              <a:t>ENTRETIEN PSY-EN SUR RENDEZ-VOUS </a:t>
            </a:r>
            <a:r>
              <a:rPr b="1" lang="fr-FR" sz="1800" strike="noStrike" u="none">
                <a:solidFill>
                  <a:srgbClr val="7c7c7c"/>
                </a:solidFill>
                <a:uFillTx/>
                <a:latin typeface="Calibri"/>
              </a:rPr>
              <a:t> 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89" name="Image 3" descr=""/>
          <p:cNvPicPr/>
          <p:nvPr/>
        </p:nvPicPr>
        <p:blipFill>
          <a:blip r:embed="rId3"/>
          <a:stretch/>
        </p:blipFill>
        <p:spPr>
          <a:xfrm>
            <a:off x="334080" y="5040000"/>
            <a:ext cx="1645920" cy="1727640"/>
          </a:xfrm>
          <a:prstGeom prst="rect">
            <a:avLst/>
          </a:prstGeom>
          <a:ln w="0">
            <a:noFill/>
          </a:ln>
        </p:spPr>
      </p:pic>
      <p:sp>
        <p:nvSpPr>
          <p:cNvPr id="90" name="ZoneTexte 12"/>
          <p:cNvSpPr/>
          <p:nvPr/>
        </p:nvSpPr>
        <p:spPr>
          <a:xfrm>
            <a:off x="0" y="4496040"/>
            <a:ext cx="25628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800" strike="noStrike" u="none">
                <a:solidFill>
                  <a:schemeClr val="accent1"/>
                </a:solidFill>
                <a:uFillTx/>
                <a:latin typeface="Calibri"/>
              </a:rPr>
              <a:t>Pour plus d'information 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323640" y="266400"/>
            <a:ext cx="8229240" cy="713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i="1" lang="fr-FR" sz="3100" strike="noStrike" u="none">
                <a:solidFill>
                  <a:srgbClr val="002060"/>
                </a:solidFill>
                <a:uFillTx/>
                <a:latin typeface="Calibri"/>
              </a:rPr>
              <a:t>POUR VOUS INFORMER</a:t>
            </a:r>
            <a:endParaRPr b="0" lang="fr-FR" sz="31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179640" y="980640"/>
            <a:ext cx="8640720" cy="550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177840" indent="-177840" defTabSz="457200">
              <a:lnSpc>
                <a:spcPct val="100000"/>
              </a:lnSpc>
              <a:spcBef>
                <a:spcPts val="420"/>
              </a:spcBef>
              <a:buNone/>
              <a:tabLst>
                <a:tab algn="l" pos="0"/>
              </a:tabLst>
            </a:pPr>
            <a:r>
              <a:rPr b="1" lang="fr-FR" sz="2100" strike="noStrike" u="none">
                <a:solidFill>
                  <a:schemeClr val="dk1"/>
                </a:solidFill>
                <a:uFillTx/>
                <a:latin typeface="Calibri"/>
              </a:rPr>
              <a:t>Padlet du CIO de PEZENAS : </a:t>
            </a: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i="1" lang="fr-FR" sz="1800" strike="noStrike" u="none">
                <a:solidFill>
                  <a:schemeClr val="dk1"/>
                </a:solidFill>
                <a:uFillTx/>
                <a:latin typeface="Calibri"/>
              </a:rPr>
              <a:t>Sur lequel vous trouverez toutes les informations et liens utiles à l’orientation et la construction du projet scolaire et professionnel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4572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4572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177840" indent="-177840" defTabSz="45720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4572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3" name="AutoShape 2"/>
          <p:cNvSpPr/>
          <p:nvPr/>
        </p:nvSpPr>
        <p:spPr>
          <a:xfrm>
            <a:off x="500040" y="-928800"/>
            <a:ext cx="1850040" cy="1856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fr-FR" sz="1800" strike="noStrike" u="none">
              <a:solidFill>
                <a:srgbClr val="000000"/>
              </a:solidFill>
              <a:uFillTx/>
              <a:latin typeface="Verdana"/>
            </a:endParaRPr>
          </a:p>
        </p:txBody>
      </p:sp>
      <p:sp>
        <p:nvSpPr>
          <p:cNvPr id="94" name="AutoShape 4"/>
          <p:cNvSpPr/>
          <p:nvPr/>
        </p:nvSpPr>
        <p:spPr>
          <a:xfrm>
            <a:off x="116640" y="-144360"/>
            <a:ext cx="22824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fr-FR" sz="1800" strike="noStrike" u="none">
              <a:solidFill>
                <a:srgbClr val="000000"/>
              </a:solidFill>
              <a:uFillTx/>
              <a:latin typeface="Verdana"/>
            </a:endParaRPr>
          </a:p>
        </p:txBody>
      </p:sp>
      <p:sp>
        <p:nvSpPr>
          <p:cNvPr id="95" name="Espace réservé du texte 2"/>
          <p:cNvSpPr/>
          <p:nvPr/>
        </p:nvSpPr>
        <p:spPr>
          <a:xfrm>
            <a:off x="3729240" y="2030040"/>
            <a:ext cx="5328360" cy="3271320"/>
          </a:xfrm>
          <a:prstGeom prst="rect">
            <a:avLst/>
          </a:prstGeom>
          <a:noFill/>
          <a:ln w="38100">
            <a:solidFill>
              <a:srgbClr val="98b855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182880" rIns="90000" tIns="91440" bIns="45000" anchor="t">
            <a:normAutofit fontScale="92500" lnSpcReduction="19999"/>
          </a:bodyPr>
          <a:p>
            <a:pPr marL="343080" indent="-343080" defTabSz="457200">
              <a:lnSpc>
                <a:spcPct val="12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Calibri"/>
              </a:rPr>
              <a:t>Les études après la 3</a:t>
            </a:r>
            <a:r>
              <a:rPr b="1" lang="fr-FR" sz="2000" strike="noStrike" u="none" baseline="30000">
                <a:solidFill>
                  <a:srgbClr val="000000"/>
                </a:solidFill>
                <a:uFillTx/>
                <a:latin typeface="Calibri"/>
              </a:rPr>
              <a:t>ème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2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Calibri"/>
              </a:rPr>
              <a:t>L’offre de formations des lycées de l'académie de Montpellier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2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Calibri"/>
              </a:rPr>
              <a:t>La voie professionnelle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2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Calibri"/>
              </a:rPr>
              <a:t>La voie générale et technologique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2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Calibri"/>
              </a:rPr>
              <a:t>L'apprentissage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2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Calibri"/>
              </a:rPr>
              <a:t>Mieux se connaître pour s'orienter: questionnaires d’intérêts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2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Calibri"/>
              </a:rPr>
              <a:t>S'informer sur les métiers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457200">
              <a:lnSpc>
                <a:spcPct val="120000"/>
              </a:lnSpc>
              <a:spcBef>
                <a:spcPts val="201"/>
              </a:spcBef>
              <a:buClr>
                <a:srgbClr val="000000"/>
              </a:buClr>
              <a:buFont typeface="Arial"/>
              <a:buChar char="•"/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Calibri"/>
              </a:rPr>
              <a:t>Stages en entreprise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457200">
              <a:lnSpc>
                <a:spcPct val="100000"/>
              </a:lnSpc>
              <a:spcBef>
                <a:spcPts val="479"/>
              </a:spcBef>
            </a:pPr>
            <a:endParaRPr b="0" lang="fr-FR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6" name="Rectangle 8"/>
          <p:cNvSpPr/>
          <p:nvPr/>
        </p:nvSpPr>
        <p:spPr>
          <a:xfrm>
            <a:off x="121680" y="6158160"/>
            <a:ext cx="3173400" cy="63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spAutoFit/>
            <a:scene3d>
              <a:camera prst="orthographicFront"/>
              <a:lightRig dir="tl" rig="flat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/>
              </a:contourClr>
            </a:sp3d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i="1" lang="fr-FR" sz="1800" strike="noStrike" u="none">
                <a:solidFill>
                  <a:srgbClr val="ff0000"/>
                </a:solidFill>
                <a:uFillTx/>
                <a:latin typeface="Calibri"/>
              </a:rPr>
              <a:t>En téléchargement sur le site de l’onisep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7" name="ZoneTexte 9"/>
          <p:cNvSpPr/>
          <p:nvPr/>
        </p:nvSpPr>
        <p:spPr>
          <a:xfrm>
            <a:off x="4572000" y="5635080"/>
            <a:ext cx="311544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i="1" lang="fr-FR" sz="1400" strike="noStrike" u="none">
                <a:solidFill>
                  <a:srgbClr val="000000"/>
                </a:solidFill>
                <a:uFillTx/>
                <a:latin typeface="Calibri"/>
              </a:rPr>
              <a:t>En version papier ou numérique: la brochure après la 3</a:t>
            </a:r>
            <a:r>
              <a:rPr b="0" i="1" lang="fr-FR" sz="1400" strike="noStrike" u="none" baseline="30000">
                <a:solidFill>
                  <a:srgbClr val="000000"/>
                </a:solidFill>
                <a:uFillTx/>
                <a:latin typeface="Calibri"/>
              </a:rPr>
              <a:t>ème </a:t>
            </a:r>
            <a:r>
              <a:rPr b="0" i="1" lang="fr-FR" sz="1400" strike="noStrike" u="none">
                <a:solidFill>
                  <a:srgbClr val="000000"/>
                </a:solidFill>
                <a:uFillTx/>
                <a:latin typeface="Calibri"/>
              </a:rPr>
              <a:t>de la région :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8" name="ZoneTexte 13"/>
          <p:cNvSpPr/>
          <p:nvPr/>
        </p:nvSpPr>
        <p:spPr>
          <a:xfrm>
            <a:off x="144000" y="1662480"/>
            <a:ext cx="341964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i="1" lang="fr-FR" sz="1800" strike="noStrike" u="none">
                <a:solidFill>
                  <a:srgbClr val="000000"/>
                </a:solidFill>
                <a:uFillTx/>
                <a:latin typeface="Calibri"/>
              </a:rPr>
              <a:t>Ressources en orientations pour les collégiens du CIO de Pézenas :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i="1" lang="fr-FR" sz="1800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https://padlet.com/cio_pezenas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99" name="Picture 6" descr="Téléchargez le guide gratuit &quot;En classe de 3ᵉ préparer son orientation&quot;  rentrée 2023 - Onisep"/>
          <p:cNvPicPr/>
          <p:nvPr/>
        </p:nvPicPr>
        <p:blipFill>
          <a:blip r:embed="rId2"/>
          <a:stretch/>
        </p:blipFill>
        <p:spPr>
          <a:xfrm>
            <a:off x="120240" y="4430160"/>
            <a:ext cx="2619000" cy="1742760"/>
          </a:xfrm>
          <a:prstGeom prst="rect">
            <a:avLst/>
          </a:prstGeom>
          <a:ln w="0">
            <a:noFill/>
          </a:ln>
        </p:spPr>
      </p:pic>
      <p:pic>
        <p:nvPicPr>
          <p:cNvPr id="100" name="Image 7" descr="Une image contenant motif, tissu, habits, papier d’emballage&#10;&#10;Description générée automatiquement"/>
          <p:cNvPicPr/>
          <p:nvPr/>
        </p:nvPicPr>
        <p:blipFill>
          <a:blip r:embed="rId3"/>
          <a:stretch/>
        </p:blipFill>
        <p:spPr>
          <a:xfrm>
            <a:off x="777240" y="2656800"/>
            <a:ext cx="1295640" cy="1295640"/>
          </a:xfrm>
          <a:prstGeom prst="rect">
            <a:avLst/>
          </a:prstGeom>
          <a:ln w="0">
            <a:noFill/>
          </a:ln>
        </p:spPr>
      </p:pic>
      <p:pic>
        <p:nvPicPr>
          <p:cNvPr id="101" name="Image 12" descr="ID.Métiers rentrée 2024(1).png"/>
          <p:cNvPicPr/>
          <p:nvPr/>
        </p:nvPicPr>
        <p:blipFill>
          <a:blip r:embed="rId4"/>
          <a:stretch/>
        </p:blipFill>
        <p:spPr>
          <a:xfrm>
            <a:off x="7236360" y="4221000"/>
            <a:ext cx="1728000" cy="2417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/>
          </p:nvPr>
        </p:nvSpPr>
        <p:spPr>
          <a:xfrm>
            <a:off x="804960" y="1470960"/>
            <a:ext cx="7881480" cy="4598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3" name="ZoneTexte 4"/>
          <p:cNvSpPr/>
          <p:nvPr/>
        </p:nvSpPr>
        <p:spPr>
          <a:xfrm>
            <a:off x="251640" y="447120"/>
            <a:ext cx="8748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Sur la page d’accueil du site du collège : « padlet orientation collège»</a:t>
            </a:r>
            <a:endParaRPr b="0" lang="fr-FR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04" name="Picture 2" descr=""/>
          <p:cNvPicPr/>
          <p:nvPr/>
        </p:nvPicPr>
        <p:blipFill>
          <a:blip r:embed="rId1"/>
          <a:stretch/>
        </p:blipFill>
        <p:spPr>
          <a:xfrm>
            <a:off x="0" y="1100520"/>
            <a:ext cx="9143640" cy="5757480"/>
          </a:xfrm>
          <a:prstGeom prst="rect">
            <a:avLst/>
          </a:prstGeom>
          <a:ln w="9525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10"/>
          </p:nvPr>
        </p:nvSpPr>
        <p:spPr/>
        <p:txBody>
          <a:bodyPr/>
          <a:p>
            <a:fld id="{43F1B03C-5490-4B95-9EA8-DE28A9F696E8}" type="slidenum">
              <a:t>5</a:t>
            </a:fld>
          </a:p>
        </p:txBody>
      </p:sp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2"/>
          <p:cNvSpPr/>
          <p:nvPr/>
        </p:nvSpPr>
        <p:spPr>
          <a:xfrm>
            <a:off x="2195640" y="-307800"/>
            <a:ext cx="33116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fr-FR" sz="1400" strike="noStrike" u="none">
                <a:solidFill>
                  <a:srgbClr val="ffffff"/>
                </a:solidFill>
                <a:uFillTx/>
                <a:latin typeface="Calibri"/>
              </a:rPr>
              <a:t>Deux voies possibles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6" name="CustomShape 3"/>
          <p:cNvSpPr/>
          <p:nvPr/>
        </p:nvSpPr>
        <p:spPr>
          <a:xfrm>
            <a:off x="431640" y="2025360"/>
            <a:ext cx="4259520" cy="754920"/>
          </a:xfrm>
          <a:prstGeom prst="rect">
            <a:avLst/>
          </a:prstGeom>
          <a:solidFill>
            <a:srgbClr val="e7ff33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Arial Narrow"/>
              </a:rPr>
              <a:t>Voie professionnelle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Arial Narrow"/>
              </a:rPr>
              <a:t>(statut scolaire ou apprentissage</a:t>
            </a:r>
            <a:r>
              <a:rPr b="0" lang="fr-FR" sz="1800" strike="noStrike" u="none">
                <a:solidFill>
                  <a:srgbClr val="000000"/>
                </a:solidFill>
                <a:uFillTx/>
                <a:latin typeface="Arial Narrow"/>
              </a:rPr>
              <a:t>)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7" name="CustomShape 4"/>
          <p:cNvSpPr/>
          <p:nvPr/>
        </p:nvSpPr>
        <p:spPr>
          <a:xfrm>
            <a:off x="399960" y="4730040"/>
            <a:ext cx="1303920" cy="354600"/>
          </a:xfrm>
          <a:prstGeom prst="rect">
            <a:avLst/>
          </a:prstGeom>
          <a:solidFill>
            <a:srgbClr val="b1c800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1</a:t>
            </a:r>
            <a:r>
              <a:rPr b="1" lang="fr-FR" sz="1400" strike="noStrike" u="none" baseline="30000">
                <a:solidFill>
                  <a:srgbClr val="000000"/>
                </a:solidFill>
                <a:uFillTx/>
                <a:latin typeface="Arial Narrow"/>
              </a:rPr>
              <a:t>re</a:t>
            </a: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 année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8" name="CustomShape 5"/>
          <p:cNvSpPr/>
          <p:nvPr/>
        </p:nvSpPr>
        <p:spPr>
          <a:xfrm>
            <a:off x="2486880" y="4224240"/>
            <a:ext cx="1873440" cy="354600"/>
          </a:xfrm>
          <a:prstGeom prst="rect">
            <a:avLst/>
          </a:prstGeom>
          <a:solidFill>
            <a:srgbClr val="9fb400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1</a:t>
            </a:r>
            <a:r>
              <a:rPr b="1" lang="fr-FR" sz="1400" strike="noStrike" u="none" baseline="30000">
                <a:solidFill>
                  <a:srgbClr val="000000"/>
                </a:solidFill>
                <a:uFillTx/>
                <a:latin typeface="Arial Narrow"/>
              </a:rPr>
              <a:t>re</a:t>
            </a: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 professionnelle</a:t>
            </a:r>
            <a:endParaRPr b="0" lang="fr-FR" sz="1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09" name="CustomShape 6"/>
          <p:cNvSpPr/>
          <p:nvPr/>
        </p:nvSpPr>
        <p:spPr>
          <a:xfrm>
            <a:off x="2486880" y="4721040"/>
            <a:ext cx="1873440" cy="354600"/>
          </a:xfrm>
          <a:prstGeom prst="rect">
            <a:avLst/>
          </a:prstGeom>
          <a:solidFill>
            <a:srgbClr val="9fb400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2</a:t>
            </a:r>
            <a:r>
              <a:rPr b="1" lang="fr-FR" sz="1400" strike="noStrike" u="none" baseline="30000">
                <a:solidFill>
                  <a:srgbClr val="000000"/>
                </a:solidFill>
                <a:uFillTx/>
                <a:latin typeface="Arial Narrow"/>
              </a:rPr>
              <a:t>de</a:t>
            </a: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 professionnelle</a:t>
            </a:r>
            <a:endParaRPr b="0" lang="fr-FR" sz="1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0" name="CustomShape 7"/>
          <p:cNvSpPr/>
          <p:nvPr/>
        </p:nvSpPr>
        <p:spPr>
          <a:xfrm>
            <a:off x="392040" y="4245840"/>
            <a:ext cx="1303920" cy="354600"/>
          </a:xfrm>
          <a:prstGeom prst="rect">
            <a:avLst/>
          </a:prstGeom>
          <a:solidFill>
            <a:srgbClr val="a9c000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2</a:t>
            </a:r>
            <a:r>
              <a:rPr b="1" lang="fr-FR" sz="1400" strike="noStrike" u="none" baseline="30000">
                <a:solidFill>
                  <a:srgbClr val="000000"/>
                </a:solidFill>
                <a:uFillTx/>
                <a:latin typeface="Arial Narrow"/>
              </a:rPr>
              <a:t>e</a:t>
            </a: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 année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1" name="CustomShape 8"/>
          <p:cNvSpPr/>
          <p:nvPr/>
        </p:nvSpPr>
        <p:spPr>
          <a:xfrm>
            <a:off x="7016040" y="2025360"/>
            <a:ext cx="1873440" cy="754920"/>
          </a:xfrm>
          <a:prstGeom prst="rect">
            <a:avLst/>
          </a:prstGeom>
          <a:solidFill>
            <a:srgbClr val="eb661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Arial Narrow"/>
              </a:rPr>
              <a:t>Voie générale</a:t>
            </a:r>
            <a:endParaRPr b="0" lang="fr-FR" sz="20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2" name="CustomShape 9"/>
          <p:cNvSpPr/>
          <p:nvPr/>
        </p:nvSpPr>
        <p:spPr>
          <a:xfrm>
            <a:off x="7016040" y="3740040"/>
            <a:ext cx="1873440" cy="354600"/>
          </a:xfrm>
          <a:prstGeom prst="rect">
            <a:avLst/>
          </a:prstGeom>
          <a:solidFill>
            <a:srgbClr val="ef7d0b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T</a:t>
            </a:r>
            <a:r>
              <a:rPr b="1" lang="fr-FR" sz="1400" strike="noStrike" u="none" baseline="30000">
                <a:solidFill>
                  <a:srgbClr val="000000"/>
                </a:solidFill>
                <a:uFillTx/>
                <a:latin typeface="Arial Narrow"/>
              </a:rPr>
              <a:t>ale</a:t>
            </a: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 générale</a:t>
            </a:r>
            <a:endParaRPr b="0" lang="fr-FR" sz="1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3" name="CustomShape 10"/>
          <p:cNvSpPr/>
          <p:nvPr/>
        </p:nvSpPr>
        <p:spPr>
          <a:xfrm>
            <a:off x="7016040" y="4228200"/>
            <a:ext cx="1873440" cy="354600"/>
          </a:xfrm>
          <a:prstGeom prst="rect">
            <a:avLst/>
          </a:prstGeom>
          <a:solidFill>
            <a:srgbClr val="ef7d0b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1</a:t>
            </a:r>
            <a:r>
              <a:rPr b="1" lang="fr-FR" sz="1400" strike="noStrike" u="none" baseline="30000">
                <a:solidFill>
                  <a:srgbClr val="000000"/>
                </a:solidFill>
                <a:uFillTx/>
                <a:latin typeface="Arial Narrow"/>
              </a:rPr>
              <a:t>re</a:t>
            </a: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 générale</a:t>
            </a:r>
            <a:endParaRPr b="0" lang="fr-FR" sz="1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4" name="CustomShape 11"/>
          <p:cNvSpPr/>
          <p:nvPr/>
        </p:nvSpPr>
        <p:spPr>
          <a:xfrm>
            <a:off x="4989240" y="4716000"/>
            <a:ext cx="3899880" cy="354600"/>
          </a:xfrm>
          <a:prstGeom prst="rect">
            <a:avLst/>
          </a:prstGeom>
          <a:solidFill>
            <a:srgbClr val="ef7d0b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2</a:t>
            </a:r>
            <a:r>
              <a:rPr b="1" lang="fr-FR" sz="1400" strike="noStrike" u="none" baseline="30000">
                <a:solidFill>
                  <a:srgbClr val="000000"/>
                </a:solidFill>
                <a:uFillTx/>
                <a:latin typeface="Arial Narrow"/>
              </a:rPr>
              <a:t>de</a:t>
            </a: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 générale et technologique</a:t>
            </a:r>
            <a:endParaRPr b="0" lang="fr-FR" sz="1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5" name="CustomShape 12"/>
          <p:cNvSpPr/>
          <p:nvPr/>
        </p:nvSpPr>
        <p:spPr>
          <a:xfrm>
            <a:off x="4989240" y="3740040"/>
            <a:ext cx="1873440" cy="354600"/>
          </a:xfrm>
          <a:prstGeom prst="rect">
            <a:avLst/>
          </a:prstGeom>
          <a:solidFill>
            <a:srgbClr val="eb6615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T</a:t>
            </a:r>
            <a:r>
              <a:rPr b="1" lang="fr-FR" sz="1400" strike="noStrike" u="none" baseline="30000">
                <a:solidFill>
                  <a:srgbClr val="000000"/>
                </a:solidFill>
                <a:uFillTx/>
                <a:latin typeface="Arial Narrow"/>
              </a:rPr>
              <a:t>ale</a:t>
            </a: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 technologique</a:t>
            </a:r>
            <a:endParaRPr b="0" lang="fr-FR" sz="1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6" name="CustomShape 13"/>
          <p:cNvSpPr/>
          <p:nvPr/>
        </p:nvSpPr>
        <p:spPr>
          <a:xfrm>
            <a:off x="4989240" y="4228200"/>
            <a:ext cx="1873440" cy="354600"/>
          </a:xfrm>
          <a:prstGeom prst="rect">
            <a:avLst/>
          </a:prstGeom>
          <a:solidFill>
            <a:srgbClr val="eb6615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1</a:t>
            </a:r>
            <a:r>
              <a:rPr b="1" lang="fr-FR" sz="1400" strike="noStrike" u="none" baseline="30000">
                <a:solidFill>
                  <a:srgbClr val="000000"/>
                </a:solidFill>
                <a:uFillTx/>
                <a:latin typeface="Arial Narrow"/>
              </a:rPr>
              <a:t>re</a:t>
            </a: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 technologique</a:t>
            </a:r>
            <a:endParaRPr b="0" lang="fr-FR" sz="1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7" name="CustomShape 14"/>
          <p:cNvSpPr/>
          <p:nvPr/>
        </p:nvSpPr>
        <p:spPr>
          <a:xfrm>
            <a:off x="2486880" y="3740040"/>
            <a:ext cx="1873440" cy="354600"/>
          </a:xfrm>
          <a:prstGeom prst="rect">
            <a:avLst/>
          </a:prstGeom>
          <a:solidFill>
            <a:srgbClr val="9fb400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T</a:t>
            </a:r>
            <a:r>
              <a:rPr b="1" lang="fr-FR" sz="1400" strike="noStrike" u="none" baseline="30000">
                <a:solidFill>
                  <a:srgbClr val="000000"/>
                </a:solidFill>
                <a:uFillTx/>
                <a:latin typeface="Arial Narrow"/>
              </a:rPr>
              <a:t>ale</a:t>
            </a: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 professionnelle</a:t>
            </a:r>
            <a:endParaRPr b="0" lang="fr-FR" sz="1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18" name="CustomShape 15"/>
          <p:cNvSpPr/>
          <p:nvPr/>
        </p:nvSpPr>
        <p:spPr>
          <a:xfrm>
            <a:off x="702000" y="3348000"/>
            <a:ext cx="82224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595959"/>
                </a:solidFill>
                <a:uFillTx/>
                <a:latin typeface="Arial Narrow"/>
              </a:rPr>
              <a:t>CAP/A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9" name="CustomShape 16"/>
          <p:cNvSpPr/>
          <p:nvPr/>
        </p:nvSpPr>
        <p:spPr>
          <a:xfrm flipH="1">
            <a:off x="4424400" y="4365000"/>
            <a:ext cx="502200" cy="360"/>
          </a:xfrm>
          <a:custGeom>
            <a:avLst/>
            <a:gdLst>
              <a:gd name="textAreaLeft" fmla="*/ -360 w 502200"/>
              <a:gd name="textAreaRight" fmla="*/ 502200 w 50220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eb6615"/>
            </a:solidFill>
            <a:round/>
            <a:tailEnd len="med" type="triangle" w="med"/>
          </a:ln>
          <a:effectLst>
            <a:outerShdw algn="tl"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0" name="CustomShape 17"/>
          <p:cNvSpPr/>
          <p:nvPr/>
        </p:nvSpPr>
        <p:spPr>
          <a:xfrm flipH="1">
            <a:off x="4427280" y="4941000"/>
            <a:ext cx="502200" cy="360"/>
          </a:xfrm>
          <a:custGeom>
            <a:avLst/>
            <a:gdLst>
              <a:gd name="textAreaLeft" fmla="*/ -360 w 502200"/>
              <a:gd name="textAreaRight" fmla="*/ 502200 w 50220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eb6615"/>
            </a:solidFill>
            <a:round/>
            <a:tailEnd len="med" type="triangle" w="med"/>
          </a:ln>
          <a:effectLst>
            <a:outerShdw algn="tl"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1" name="CustomShape 18"/>
          <p:cNvSpPr/>
          <p:nvPr/>
        </p:nvSpPr>
        <p:spPr>
          <a:xfrm flipH="1" flipV="1">
            <a:off x="4371480" y="4507920"/>
            <a:ext cx="582120" cy="377280"/>
          </a:xfrm>
          <a:custGeom>
            <a:avLst/>
            <a:gdLst>
              <a:gd name="textAreaLeft" fmla="*/ -360 w 582120"/>
              <a:gd name="textAreaRight" fmla="*/ 582120 w 582120"/>
              <a:gd name="textAreaTop" fmla="*/ 360 h 377280"/>
              <a:gd name="textAreaBottom" fmla="*/ 378000 h 37728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073779"/>
            </a:solidFill>
            <a:round/>
            <a:tailEnd len="med" type="triangle" w="med"/>
          </a:ln>
          <a:effectLst>
            <a:outerShdw algn="tl"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2" name="CustomShape 19"/>
          <p:cNvSpPr/>
          <p:nvPr/>
        </p:nvSpPr>
        <p:spPr>
          <a:xfrm>
            <a:off x="4425120" y="5052600"/>
            <a:ext cx="528840" cy="360"/>
          </a:xfrm>
          <a:custGeom>
            <a:avLst/>
            <a:gdLst>
              <a:gd name="textAreaLeft" fmla="*/ 0 w 528840"/>
              <a:gd name="textAreaRight" fmla="*/ 529200 w 52884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fb400"/>
            </a:solidFill>
            <a:round/>
            <a:tailEnd len="med" type="triangle" w="med"/>
          </a:ln>
          <a:effectLst>
            <a:outerShdw algn="tl"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3" name="CustomShape 20"/>
          <p:cNvSpPr/>
          <p:nvPr/>
        </p:nvSpPr>
        <p:spPr>
          <a:xfrm flipV="1">
            <a:off x="4402080" y="4538880"/>
            <a:ext cx="569160" cy="353520"/>
          </a:xfrm>
          <a:custGeom>
            <a:avLst/>
            <a:gdLst>
              <a:gd name="textAreaLeft" fmla="*/ 0 w 569160"/>
              <a:gd name="textAreaRight" fmla="*/ 569520 w 569160"/>
              <a:gd name="textAreaTop" fmla="*/ 360 h 353520"/>
              <a:gd name="textAreaBottom" fmla="*/ 354240 h 35352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fb400"/>
            </a:solidFill>
            <a:round/>
            <a:tailEnd len="med" type="triangle" w="med"/>
          </a:ln>
          <a:effectLst>
            <a:outerShdw algn="tl"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4" name="CustomShape 21"/>
          <p:cNvSpPr/>
          <p:nvPr/>
        </p:nvSpPr>
        <p:spPr>
          <a:xfrm>
            <a:off x="2399760" y="3114360"/>
            <a:ext cx="1873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ctr" defTabSz="914400">
              <a:lnSpc>
                <a:spcPct val="100000"/>
              </a:lnSpc>
            </a:pPr>
            <a:r>
              <a:rPr b="1" lang="fr-FR" sz="1800" strike="noStrike" u="none">
                <a:solidFill>
                  <a:srgbClr val="595959"/>
                </a:solidFill>
                <a:uFillTx/>
                <a:latin typeface="Arial Narrow"/>
              </a:rPr>
              <a:t>Bac professionnel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5" name="CustomShape 22"/>
          <p:cNvSpPr/>
          <p:nvPr/>
        </p:nvSpPr>
        <p:spPr>
          <a:xfrm>
            <a:off x="6928920" y="3110400"/>
            <a:ext cx="1873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ctr" defTabSz="914400">
              <a:lnSpc>
                <a:spcPct val="100000"/>
              </a:lnSpc>
            </a:pPr>
            <a:r>
              <a:rPr b="1" lang="fr-FR" sz="1800" strike="noStrike" u="none">
                <a:solidFill>
                  <a:srgbClr val="595959"/>
                </a:solidFill>
                <a:uFillTx/>
                <a:latin typeface="Arial Narrow"/>
              </a:rPr>
              <a:t>Bac général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6" name="CustomShape 23"/>
          <p:cNvSpPr/>
          <p:nvPr/>
        </p:nvSpPr>
        <p:spPr>
          <a:xfrm>
            <a:off x="4954680" y="3114360"/>
            <a:ext cx="1908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ctr" defTabSz="914400">
              <a:lnSpc>
                <a:spcPct val="100000"/>
              </a:lnSpc>
            </a:pPr>
            <a:r>
              <a:rPr b="1" lang="fr-FR" sz="1800" strike="noStrike" u="none">
                <a:solidFill>
                  <a:srgbClr val="595959"/>
                </a:solidFill>
                <a:uFillTx/>
                <a:latin typeface="Arial Narrow"/>
              </a:rPr>
              <a:t>Bac technologique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7" name="CustomShape 24"/>
          <p:cNvSpPr/>
          <p:nvPr/>
        </p:nvSpPr>
        <p:spPr>
          <a:xfrm>
            <a:off x="371520" y="5654160"/>
            <a:ext cx="8493840" cy="579600"/>
          </a:xfrm>
          <a:custGeom>
            <a:avLst/>
            <a:gdLst>
              <a:gd name="textAreaLeft" fmla="*/ 0 w 8493840"/>
              <a:gd name="textAreaRight" fmla="*/ 8494200 w 8493840"/>
              <a:gd name="textAreaTop" fmla="*/ 0 h 579600"/>
              <a:gd name="textAreaBottom" fmla="*/ 579960 h 579600"/>
            </a:gdLst>
            <a:ahLst/>
            <a:rect l="textAreaLeft" t="textAreaTop" r="textAreaRight" b="textAreaBottom"/>
            <a:pathLst>
              <a:path w="23596" h="1702">
                <a:moveTo>
                  <a:pt x="269" y="0"/>
                </a:moveTo>
                <a:lnTo>
                  <a:pt x="0" y="1343"/>
                </a:lnTo>
                <a:lnTo>
                  <a:pt x="23327" y="1612"/>
                </a:lnTo>
                <a:lnTo>
                  <a:pt x="23596" y="269"/>
                </a:lnTo>
                <a:close/>
              </a:path>
            </a:pathLst>
          </a:custGeom>
          <a:gradFill rotWithShape="0">
            <a:gsLst>
              <a:gs pos="0">
                <a:srgbClr val="7fdfff"/>
              </a:gs>
              <a:gs pos="100000">
                <a:srgbClr val="9afcff"/>
              </a:gs>
            </a:gsLst>
            <a:lin ang="16200000"/>
          </a:gradFill>
          <a:ln w="9360">
            <a:solidFill>
              <a:srgbClr val="89d5f8"/>
            </a:solidFill>
            <a:round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2400" strike="noStrike" u="none">
                <a:solidFill>
                  <a:srgbClr val="000000"/>
                </a:solidFill>
                <a:uFillTx/>
                <a:latin typeface="Calibri"/>
              </a:rPr>
              <a:t>classe de 3</a:t>
            </a:r>
            <a:r>
              <a:rPr b="1" lang="fr-FR" sz="2400" strike="noStrike" u="none" baseline="30000">
                <a:solidFill>
                  <a:srgbClr val="000000"/>
                </a:solidFill>
                <a:uFillTx/>
                <a:latin typeface="Calibri"/>
              </a:rPr>
              <a:t>e</a:t>
            </a:r>
            <a:endParaRPr b="0" lang="fr-FR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8" name="CustomShape 25"/>
          <p:cNvSpPr/>
          <p:nvPr/>
        </p:nvSpPr>
        <p:spPr>
          <a:xfrm>
            <a:off x="2300760" y="5258880"/>
            <a:ext cx="483840" cy="977760"/>
          </a:xfrm>
          <a:custGeom>
            <a:avLst/>
            <a:gdLst>
              <a:gd name="textAreaLeft" fmla="*/ 0 w 483840"/>
              <a:gd name="textAreaRight" fmla="*/ 484200 w 483840"/>
              <a:gd name="textAreaTop" fmla="*/ 0 h 977760"/>
              <a:gd name="textAreaBottom" fmla="*/ 978120 h 977760"/>
            </a:gdLst>
            <a:ahLst/>
            <a:rect l="textAreaLeft" t="textAreaTop" r="textAreaRight" b="textAreaBottom"/>
            <a:pathLst>
              <a:path w="1347" h="2719">
                <a:moveTo>
                  <a:pt x="336" y="2718"/>
                </a:moveTo>
                <a:lnTo>
                  <a:pt x="336" y="673"/>
                </a:lnTo>
                <a:lnTo>
                  <a:pt x="0" y="673"/>
                </a:lnTo>
                <a:lnTo>
                  <a:pt x="673" y="0"/>
                </a:lnTo>
                <a:lnTo>
                  <a:pt x="1346" y="673"/>
                </a:lnTo>
                <a:lnTo>
                  <a:pt x="1009" y="673"/>
                </a:lnTo>
                <a:lnTo>
                  <a:pt x="1009" y="2718"/>
                </a:lnTo>
                <a:lnTo>
                  <a:pt x="336" y="2718"/>
                </a:lnTo>
              </a:path>
            </a:pathLst>
          </a:custGeom>
          <a:solidFill>
            <a:srgbClr val="8fd9fb"/>
          </a:solidFill>
          <a:ln w="9360">
            <a:solidFill>
              <a:srgbClr val="04357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9" name="CustomShape 26"/>
          <p:cNvSpPr/>
          <p:nvPr/>
        </p:nvSpPr>
        <p:spPr>
          <a:xfrm>
            <a:off x="6686280" y="5258880"/>
            <a:ext cx="483840" cy="977760"/>
          </a:xfrm>
          <a:custGeom>
            <a:avLst/>
            <a:gdLst>
              <a:gd name="textAreaLeft" fmla="*/ 0 w 483840"/>
              <a:gd name="textAreaRight" fmla="*/ 484200 w 483840"/>
              <a:gd name="textAreaTop" fmla="*/ 0 h 977760"/>
              <a:gd name="textAreaBottom" fmla="*/ 978120 h 977760"/>
            </a:gdLst>
            <a:ahLst/>
            <a:rect l="textAreaLeft" t="textAreaTop" r="textAreaRight" b="textAreaBottom"/>
            <a:pathLst>
              <a:path w="1347" h="2719">
                <a:moveTo>
                  <a:pt x="336" y="2718"/>
                </a:moveTo>
                <a:lnTo>
                  <a:pt x="336" y="673"/>
                </a:lnTo>
                <a:lnTo>
                  <a:pt x="0" y="673"/>
                </a:lnTo>
                <a:lnTo>
                  <a:pt x="673" y="0"/>
                </a:lnTo>
                <a:lnTo>
                  <a:pt x="1346" y="673"/>
                </a:lnTo>
                <a:lnTo>
                  <a:pt x="1009" y="673"/>
                </a:lnTo>
                <a:lnTo>
                  <a:pt x="1009" y="2718"/>
                </a:lnTo>
                <a:lnTo>
                  <a:pt x="336" y="2718"/>
                </a:lnTo>
              </a:path>
            </a:pathLst>
          </a:custGeom>
          <a:solidFill>
            <a:srgbClr val="8fd9fb"/>
          </a:solidFill>
          <a:ln w="9360">
            <a:solidFill>
              <a:srgbClr val="04357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0" name="CustomShape 27"/>
          <p:cNvSpPr/>
          <p:nvPr/>
        </p:nvSpPr>
        <p:spPr>
          <a:xfrm>
            <a:off x="4954680" y="2025360"/>
            <a:ext cx="1908000" cy="754920"/>
          </a:xfrm>
          <a:prstGeom prst="rect">
            <a:avLst/>
          </a:prstGeom>
          <a:solidFill>
            <a:srgbClr val="eb661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2000" strike="noStrike" u="none">
                <a:solidFill>
                  <a:srgbClr val="000000"/>
                </a:solidFill>
                <a:uFillTx/>
                <a:latin typeface="Arial Narrow"/>
              </a:rPr>
              <a:t>Voie technologique</a:t>
            </a:r>
            <a:endParaRPr b="0" lang="fr-FR" sz="20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131" name="CustomShape 28"/>
          <p:cNvSpPr/>
          <p:nvPr/>
        </p:nvSpPr>
        <p:spPr>
          <a:xfrm>
            <a:off x="2486880" y="97560"/>
            <a:ext cx="6590160" cy="72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fr-FR" sz="2400" strike="noStrike" u="none">
                <a:solidFill>
                  <a:srgbClr val="ffffff"/>
                </a:solidFill>
                <a:uFillTx/>
                <a:latin typeface="Arial"/>
              </a:rPr>
              <a:t>Des formations différentes, plusieurs diplômes</a:t>
            </a:r>
            <a:endParaRPr b="0" lang="fr-FR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2" name="CustomShape 29"/>
          <p:cNvSpPr/>
          <p:nvPr/>
        </p:nvSpPr>
        <p:spPr>
          <a:xfrm>
            <a:off x="1772280" y="4401720"/>
            <a:ext cx="527760" cy="360"/>
          </a:xfrm>
          <a:custGeom>
            <a:avLst/>
            <a:gdLst>
              <a:gd name="textAreaLeft" fmla="*/ 0 w 527760"/>
              <a:gd name="textAreaRight" fmla="*/ 528120 w 527760"/>
              <a:gd name="textAreaTop" fmla="*/ 0 h 360"/>
              <a:gd name="textAreaBottom" fmla="*/ 720 h 360"/>
            </a:gdLst>
            <a:ah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5560">
            <a:solidFill>
              <a:srgbClr val="9fb400"/>
            </a:solidFill>
            <a:round/>
            <a:tailEnd len="med" type="triangle" w="med"/>
          </a:ln>
          <a:effectLst>
            <a:outerShdw algn="tl"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-44280" bIns="-44280" anchor="t">
            <a:noAutofit/>
          </a:bodyPr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3" name="CustomShape 30"/>
          <p:cNvSpPr/>
          <p:nvPr/>
        </p:nvSpPr>
        <p:spPr>
          <a:xfrm>
            <a:off x="2487600" y="96840"/>
            <a:ext cx="6589080" cy="72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fr-FR" sz="2400" strike="noStrike" u="none">
                <a:solidFill>
                  <a:srgbClr val="ffffff"/>
                </a:solidFill>
                <a:uFillTx/>
                <a:latin typeface="Arial"/>
              </a:rPr>
              <a:t>Des formations différentes, plusieurs diplômes</a:t>
            </a:r>
            <a:endParaRPr b="0" lang="fr-FR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4" name="CustomShape 31"/>
          <p:cNvSpPr/>
          <p:nvPr/>
        </p:nvSpPr>
        <p:spPr>
          <a:xfrm flipH="1">
            <a:off x="4953960" y="1289880"/>
            <a:ext cx="1856520" cy="610560"/>
          </a:xfrm>
          <a:prstGeom prst="rect">
            <a:avLst/>
          </a:prstGeom>
          <a:solidFill>
            <a:srgbClr val="f8a95a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Etudes supérieures courtes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5" name="CustomShape 32"/>
          <p:cNvSpPr/>
          <p:nvPr/>
        </p:nvSpPr>
        <p:spPr>
          <a:xfrm flipH="1">
            <a:off x="7007760" y="1288080"/>
            <a:ext cx="1856520" cy="610560"/>
          </a:xfrm>
          <a:prstGeom prst="rect">
            <a:avLst/>
          </a:prstGeom>
          <a:solidFill>
            <a:srgbClr val="f8a95a"/>
          </a:solidFill>
          <a:ln w="0">
            <a:noFill/>
          </a:ln>
          <a:effectLst>
            <a:outerShdw algn="tl"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noAutofit/>
          </a:bodyPr>
          <a:p>
            <a:pPr algn="ctr" defTabSz="914400">
              <a:lnSpc>
                <a:spcPct val="100000"/>
              </a:lnSpc>
            </a:pPr>
            <a:r>
              <a:rPr b="1" lang="fr-FR" sz="1400" strike="noStrike" u="none">
                <a:solidFill>
                  <a:srgbClr val="000000"/>
                </a:solidFill>
                <a:uFillTx/>
                <a:latin typeface="Arial Narrow"/>
              </a:rPr>
              <a:t>Etudes supérieures longues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6" name="ZoneTexte 1"/>
          <p:cNvSpPr/>
          <p:nvPr/>
        </p:nvSpPr>
        <p:spPr>
          <a:xfrm>
            <a:off x="1357200" y="529560"/>
            <a:ext cx="6286320" cy="516600"/>
          </a:xfrm>
          <a:prstGeom prst="rect">
            <a:avLst/>
          </a:prstGeom>
          <a:gradFill rotWithShape="0">
            <a:gsLst>
              <a:gs pos="0">
                <a:srgbClr val="d9fda6"/>
              </a:gs>
              <a:gs pos="35000">
                <a:srgbClr val="e3fbc2"/>
              </a:gs>
              <a:gs pos="100000">
                <a:srgbClr val="f4ffe6"/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fr-FR" sz="2800" strike="noStrike" u="none">
                <a:solidFill>
                  <a:schemeClr val="dk1"/>
                </a:solidFill>
                <a:uFillTx/>
                <a:latin typeface="Calibri"/>
              </a:rPr>
              <a:t>Les voies d’orientation</a:t>
            </a:r>
            <a:endParaRPr b="0" lang="fr-F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fill="hold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20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nodeType="afterEffect" fill="hold" presetClass="entr" presetID="22" presetSubtype="2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3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/>
          <p:nvPr/>
        </p:nvSpPr>
        <p:spPr>
          <a:xfrm>
            <a:off x="1619640" y="476640"/>
            <a:ext cx="61203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b="1" lang="fr-FR" sz="2800" strike="noStrike" u="none" cap="all">
                <a:solidFill>
                  <a:srgbClr val="000000"/>
                </a:solidFill>
                <a:uFillTx/>
                <a:latin typeface="Calibri"/>
              </a:rPr>
              <a:t>Comment choisir sa voie ?</a:t>
            </a:r>
            <a:endParaRPr b="0" lang="fr-F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827640" y="1340640"/>
            <a:ext cx="5904000" cy="431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  <a:spcBef>
                <a:spcPts val="1001"/>
              </a:spcBef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001"/>
              </a:spcBef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2720" defTabSz="914400">
              <a:lnSpc>
                <a:spcPct val="100000"/>
              </a:lnSpc>
              <a:buClr>
                <a:srgbClr val="a53010"/>
              </a:buClr>
              <a:buFont typeface="Wingdings" charset="2"/>
              <a:buChar char=""/>
            </a:pPr>
            <a:r>
              <a:rPr b="0" lang="fr-FR" sz="2400" strike="noStrike" u="none">
                <a:solidFill>
                  <a:srgbClr val="404040"/>
                </a:solidFill>
                <a:uFillTx/>
                <a:latin typeface="Calibri"/>
              </a:rPr>
              <a:t> </a:t>
            </a:r>
            <a:r>
              <a:rPr b="0" lang="fr-FR" sz="2400" strike="noStrike" u="none">
                <a:solidFill>
                  <a:srgbClr val="404040"/>
                </a:solidFill>
                <a:uFillTx/>
                <a:latin typeface="Calibri"/>
              </a:rPr>
              <a:t>En fonction de son projet</a:t>
            </a:r>
            <a:endParaRPr b="0" lang="fr-F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001"/>
              </a:spcBef>
            </a:pPr>
            <a:endParaRPr b="0" lang="fr-F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2720" defTabSz="914400">
              <a:lnSpc>
                <a:spcPct val="100000"/>
              </a:lnSpc>
              <a:spcBef>
                <a:spcPts val="1001"/>
              </a:spcBef>
              <a:buClr>
                <a:srgbClr val="a53010"/>
              </a:buClr>
              <a:buFont typeface="Wingdings" charset="2"/>
              <a:buChar char=""/>
            </a:pPr>
            <a:r>
              <a:rPr b="0" lang="fr-FR" sz="2400" strike="noStrike" u="none">
                <a:solidFill>
                  <a:srgbClr val="404040"/>
                </a:solidFill>
                <a:uFillTx/>
                <a:latin typeface="Calibri"/>
              </a:rPr>
              <a:t> </a:t>
            </a:r>
            <a:r>
              <a:rPr b="0" lang="fr-FR" sz="2400" strike="noStrike" u="none">
                <a:solidFill>
                  <a:srgbClr val="404040"/>
                </a:solidFill>
                <a:uFillTx/>
                <a:latin typeface="Calibri"/>
              </a:rPr>
              <a:t>En fonction de ses goûts, de ses intérêts</a:t>
            </a:r>
            <a:endParaRPr b="0" lang="fr-F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001"/>
              </a:spcBef>
            </a:pPr>
            <a:endParaRPr b="0" lang="fr-F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2720" defTabSz="914400">
              <a:lnSpc>
                <a:spcPct val="100000"/>
              </a:lnSpc>
              <a:spcBef>
                <a:spcPts val="1001"/>
              </a:spcBef>
              <a:buClr>
                <a:srgbClr val="a53010"/>
              </a:buClr>
              <a:buFont typeface="Wingdings" charset="2"/>
              <a:buChar char=""/>
            </a:pPr>
            <a:r>
              <a:rPr b="0" lang="fr-FR" sz="2400" strike="noStrike" u="none">
                <a:solidFill>
                  <a:srgbClr val="404040"/>
                </a:solidFill>
                <a:uFillTx/>
                <a:latin typeface="Calibri"/>
              </a:rPr>
              <a:t> </a:t>
            </a:r>
            <a:r>
              <a:rPr b="0" lang="fr-FR" sz="2400" strike="noStrike" u="none">
                <a:solidFill>
                  <a:srgbClr val="404040"/>
                </a:solidFill>
                <a:uFillTx/>
                <a:latin typeface="Calibri"/>
              </a:rPr>
              <a:t>En fonction de ses résultats scolaires et de ses capacités d’investissement scolaire</a:t>
            </a:r>
            <a:endParaRPr b="0" lang="fr-FR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001"/>
              </a:spcBef>
            </a:pPr>
            <a:endParaRPr b="0" lang="fr-FR" sz="2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39" name="Picture 3" descr=""/>
          <p:cNvPicPr/>
          <p:nvPr/>
        </p:nvPicPr>
        <p:blipFill>
          <a:blip r:embed="rId1"/>
          <a:stretch/>
        </p:blipFill>
        <p:spPr>
          <a:xfrm>
            <a:off x="6735240" y="2421000"/>
            <a:ext cx="1871640" cy="2513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45" dur="indefinite" restart="never" nodeType="tmRoot">
          <p:childTnLst>
            <p:seq>
              <p:cTn id="46" dur="indefinite" nodeType="mainSeq">
                <p:childTnLst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mph" presetID="26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5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1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2" dur="500" fill="hold"/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500" fill="hold"/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8" dur="500" fill="hold"/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9" dur="500" fill="hold"/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1187640" y="214200"/>
            <a:ext cx="6598800" cy="910080"/>
          </a:xfrm>
          <a:prstGeom prst="rect">
            <a:avLst/>
          </a:prstGeom>
          <a:gradFill rotWithShape="0">
            <a:gsLst>
              <a:gs pos="0">
                <a:srgbClr val="a6e6ff"/>
              </a:gs>
              <a:gs pos="35000">
                <a:srgbClr val="bfecff"/>
              </a:gs>
              <a:gs pos="100000">
                <a:srgbClr val="e6f7ff"/>
              </a:gs>
            </a:gsLst>
            <a:lin ang="16200000"/>
          </a:gradFill>
          <a:ln w="9360">
            <a:solidFill>
              <a:srgbClr val="46aac4"/>
            </a:solidFill>
            <a:round/>
          </a:ln>
          <a:effectLst>
            <a:outerShdw dist="20160" dir="5400000" blurRad="39960" rotWithShape="0">
              <a:srgbClr val="000000">
                <a:alpha val="38000"/>
              </a:srgbClr>
            </a:outerShdw>
          </a:effectLst>
        </p:spPr>
        <p:txBody>
          <a:bodyPr lIns="91440" rIns="91440" tIns="45720" bIns="45720" anchor="ctr">
            <a:normAutofit fontScale="92500" lnSpcReduction="1999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3600" strike="noStrike" u="none">
                <a:solidFill>
                  <a:schemeClr val="dk1"/>
                </a:solidFill>
                <a:uFillTx/>
                <a:latin typeface="Calibri"/>
              </a:rPr>
              <a:t>Différences entre voie générale et voie professionnelle</a:t>
            </a:r>
            <a:endParaRPr b="0" lang="fr-FR" sz="3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subTitle"/>
          </p:nvPr>
        </p:nvSpPr>
        <p:spPr>
          <a:xfrm>
            <a:off x="1500120" y="4365000"/>
            <a:ext cx="6588000" cy="2206800"/>
          </a:xfrm>
          <a:prstGeom prst="rect">
            <a:avLst/>
          </a:prstGeom>
          <a:solidFill>
            <a:schemeClr val="lt1"/>
          </a:solidFill>
          <a:ln w="25560">
            <a:solidFill>
              <a:schemeClr val="accent5"/>
            </a:solidFill>
            <a:round/>
          </a:ln>
        </p:spPr>
        <p:txBody>
          <a:bodyPr lIns="91440" rIns="91440" tIns="45720" bIns="45720" anchor="t">
            <a:normAutofit fontScale="25000" lnSpcReduction="19999"/>
          </a:bodyPr>
          <a:p>
            <a:pPr indent="0" defTabSz="914400">
              <a:lnSpc>
                <a:spcPct val="100000"/>
              </a:lnSpc>
              <a:spcBef>
                <a:spcPts val="901"/>
              </a:spcBef>
              <a:buNone/>
              <a:tabLst>
                <a:tab algn="l" pos="0"/>
              </a:tabLst>
            </a:pPr>
            <a:r>
              <a:rPr b="1" lang="fr-FR" sz="4500" strike="noStrike" u="none">
                <a:solidFill>
                  <a:schemeClr val="dk1"/>
                </a:solidFill>
                <a:uFillTx/>
                <a:latin typeface="Calibri"/>
              </a:rPr>
              <a:t>Voie générale : </a:t>
            </a:r>
            <a:endParaRPr b="0" lang="fr-FR" sz="4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1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fr-FR" sz="45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5500" strike="noStrike" u="none">
                <a:solidFill>
                  <a:schemeClr val="dk1"/>
                </a:solidFill>
                <a:uFillTx/>
                <a:latin typeface="Calibri"/>
              </a:rPr>
              <a:t>Après une seconde GT</a:t>
            </a:r>
            <a:endParaRPr b="0" lang="fr-FR" sz="5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1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55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5500" strike="noStrike" u="none">
                <a:solidFill>
                  <a:schemeClr val="dk1"/>
                </a:solidFill>
                <a:uFillTx/>
                <a:latin typeface="Calibri"/>
              </a:rPr>
              <a:t>Aimer étudier</a:t>
            </a:r>
            <a:endParaRPr b="0" lang="fr-FR" sz="5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1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55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5500" strike="noStrike" u="none">
                <a:solidFill>
                  <a:schemeClr val="dk1"/>
                </a:solidFill>
                <a:uFillTx/>
                <a:latin typeface="Calibri"/>
              </a:rPr>
              <a:t>Être organisé dans son travail</a:t>
            </a:r>
            <a:endParaRPr b="0" lang="fr-FR" sz="5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1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55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5500" strike="noStrike" u="none">
                <a:solidFill>
                  <a:schemeClr val="dk1"/>
                </a:solidFill>
                <a:uFillTx/>
                <a:latin typeface="Calibri"/>
              </a:rPr>
              <a:t>Être autonome</a:t>
            </a:r>
            <a:endParaRPr b="0" lang="fr-FR" sz="5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1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55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5500" strike="noStrike" u="none">
                <a:solidFill>
                  <a:schemeClr val="dk1"/>
                </a:solidFill>
                <a:uFillTx/>
                <a:latin typeface="Calibri"/>
              </a:rPr>
              <a:t>Être attiré par des notions abstraites</a:t>
            </a:r>
            <a:endParaRPr b="0" lang="fr-FR" sz="55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1100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55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5500" strike="noStrike" u="none">
                <a:solidFill>
                  <a:schemeClr val="dk1"/>
                </a:solidFill>
                <a:uFillTx/>
                <a:latin typeface="Calibri"/>
              </a:rPr>
              <a:t>Volonté de poursuivre des études supérieures (BUT, Licence, Master, écoles…)</a:t>
            </a:r>
            <a:endParaRPr b="0" lang="fr-FR" sz="55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2" name="ZoneTexte 6"/>
          <p:cNvSpPr/>
          <p:nvPr/>
        </p:nvSpPr>
        <p:spPr>
          <a:xfrm>
            <a:off x="4214880" y="1285920"/>
            <a:ext cx="4714560" cy="2832840"/>
          </a:xfrm>
          <a:prstGeom prst="rect">
            <a:avLst/>
          </a:prstGeom>
          <a:solidFill>
            <a:srgbClr val="ffffff"/>
          </a:solidFill>
          <a:ln>
            <a:solidFill>
              <a:srgbClr val="4bacc6"/>
            </a:solidFill>
            <a:rou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Voie professionnelle :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En lycée Professionnel ou en apprentissage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Volonté d’étudier des choses concrètes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Aimer manipuler -&gt; cours en ateliers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Volonté de poursuivre des études supérieure courtes (BTS)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Se spécialiser dans un domaine précis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Possibilité de travailler avec son BAC PRO ou CAP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Apprendre un métier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3" name="ZoneTexte 7"/>
          <p:cNvSpPr/>
          <p:nvPr/>
        </p:nvSpPr>
        <p:spPr>
          <a:xfrm>
            <a:off x="179640" y="1268640"/>
            <a:ext cx="3312000" cy="2832840"/>
          </a:xfrm>
          <a:prstGeom prst="rect">
            <a:avLst/>
          </a:prstGeom>
          <a:solidFill>
            <a:srgbClr val="ffffff"/>
          </a:solidFill>
          <a:ln>
            <a:solidFill>
              <a:srgbClr val="4bacc6"/>
            </a:solidFill>
            <a:rou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800" strike="noStrike" u="none">
                <a:solidFill>
                  <a:schemeClr val="dk1"/>
                </a:solidFill>
                <a:uFillTx/>
                <a:latin typeface="Calibri"/>
              </a:rPr>
              <a:t>Voie technologique :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Après une seconde GT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Choix d’une spécialité à partir de la 1</a:t>
            </a:r>
            <a:r>
              <a:rPr b="0" lang="fr-FR" sz="1800" strike="noStrike" u="none" baseline="30000">
                <a:solidFill>
                  <a:schemeClr val="dk1"/>
                </a:solidFill>
                <a:uFillTx/>
                <a:latin typeface="Calibri"/>
              </a:rPr>
              <a:t>ère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 qui pré-oriente les élèves dans une voie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Attirance pour des notions abstraites mais appliquées au terrain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-2160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Volonté de poursuivre des études supérieures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information parents après 3ème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CE5192E-D41F-4BE3-BC0A-3C388AE490CC}" type="slidenum">
              <a:t>8</a:t>
            </a:fld>
          </a:p>
        </p:txBody>
      </p:sp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/>
          <p:nvPr/>
        </p:nvSpPr>
        <p:spPr>
          <a:xfrm>
            <a:off x="1619640" y="260640"/>
            <a:ext cx="6588360" cy="99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br>
              <a:rPr sz="1800"/>
            </a:br>
            <a:r>
              <a:rPr b="1" lang="fr-FR" sz="2800" strike="noStrike" u="none" cap="all">
                <a:solidFill>
                  <a:srgbClr val="000000"/>
                </a:solidFill>
                <a:uFillTx/>
                <a:latin typeface="Calibri"/>
              </a:rPr>
              <a:t>LA SECONDE PRO PAR FAMILLE DE MÉTIERS</a:t>
            </a:r>
            <a:endParaRPr b="0" lang="fr-FR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1386000" y="1340640"/>
            <a:ext cx="7002000" cy="525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2720" algn="just" defTabSz="914400">
              <a:lnSpc>
                <a:spcPct val="100000"/>
              </a:lnSpc>
              <a:spcBef>
                <a:spcPts val="1001"/>
              </a:spcBef>
              <a:buClr>
                <a:srgbClr val="a53010"/>
              </a:buClr>
              <a:buFont typeface="Wingdings 3" charset="2"/>
              <a:buChar char=""/>
            </a:pPr>
            <a:r>
              <a:rPr b="0" lang="fr-FR" sz="1800" strike="noStrike" u="none">
                <a:solidFill>
                  <a:srgbClr val="404040"/>
                </a:solidFill>
                <a:uFillTx/>
                <a:latin typeface="Calibri"/>
              </a:rPr>
              <a:t>Le bac professionnel est décliné dans près de </a:t>
            </a:r>
            <a:r>
              <a:rPr b="1" lang="fr-FR" sz="1800" strike="noStrike" u="none">
                <a:solidFill>
                  <a:srgbClr val="404040"/>
                </a:solidFill>
                <a:uFillTx/>
                <a:latin typeface="Calibri"/>
              </a:rPr>
              <a:t>100 spécialités</a:t>
            </a:r>
            <a:r>
              <a:rPr b="0" lang="fr-FR" sz="1800" strike="noStrike" u="none">
                <a:solidFill>
                  <a:srgbClr val="404040"/>
                </a:solidFill>
                <a:uFillTx/>
                <a:latin typeface="Calibri"/>
              </a:rPr>
              <a:t>, 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2720" algn="just" defTabSz="914400">
              <a:lnSpc>
                <a:spcPct val="100000"/>
              </a:lnSpc>
              <a:spcBef>
                <a:spcPts val="1001"/>
              </a:spcBef>
              <a:buClr>
                <a:srgbClr val="a53010"/>
              </a:buClr>
              <a:buFont typeface="Wingdings 3" charset="2"/>
              <a:buChar char=""/>
            </a:pPr>
            <a:r>
              <a:rPr b="1" lang="fr-FR" sz="1800" strike="noStrike" u="none">
                <a:solidFill>
                  <a:srgbClr val="404040"/>
                </a:solidFill>
                <a:uFillTx/>
                <a:latin typeface="Calibri"/>
              </a:rPr>
              <a:t>14</a:t>
            </a:r>
            <a:r>
              <a:rPr b="1" lang="fr-FR" sz="1800" strike="noStrike" u="none">
                <a:solidFill>
                  <a:srgbClr val="000000"/>
                </a:solidFill>
                <a:uFillTx/>
                <a:latin typeface="Franklin Gothic Book"/>
              </a:rPr>
              <a:t> </a:t>
            </a:r>
            <a:r>
              <a:rPr b="1" lang="fr-FR" sz="1800" strike="noStrike" u="none">
                <a:solidFill>
                  <a:srgbClr val="404040"/>
                </a:solidFill>
                <a:uFillTx/>
                <a:latin typeface="Calibri"/>
              </a:rPr>
              <a:t>familles de métiers </a:t>
            </a:r>
            <a:r>
              <a:rPr b="0" lang="fr-FR" sz="1800" strike="noStrike" u="none">
                <a:solidFill>
                  <a:srgbClr val="404040"/>
                </a:solidFill>
                <a:uFillTx/>
                <a:latin typeface="Calibri"/>
              </a:rPr>
              <a:t>sont proposées en 2de professionnelle depuis la rentrée 2021; ce qui laisse à l’élève un temps supplémentaire pour choisir le bac professionnel qu’il veut préparer en 1</a:t>
            </a:r>
            <a:r>
              <a:rPr b="0" lang="fr-FR" sz="1800" strike="noStrike" u="none" baseline="30000">
                <a:solidFill>
                  <a:srgbClr val="404040"/>
                </a:solidFill>
                <a:uFillTx/>
                <a:latin typeface="Calibri"/>
              </a:rPr>
              <a:t>re</a:t>
            </a:r>
            <a:r>
              <a:rPr b="0" lang="fr-FR" sz="1800" strike="noStrike" u="none">
                <a:solidFill>
                  <a:srgbClr val="404040"/>
                </a:solidFill>
                <a:uFillTx/>
                <a:latin typeface="Calibri"/>
              </a:rPr>
              <a:t> et en terminale.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2720" algn="just" defTabSz="914400">
              <a:lnSpc>
                <a:spcPct val="100000"/>
              </a:lnSpc>
              <a:spcBef>
                <a:spcPts val="1001"/>
              </a:spcBef>
              <a:buClr>
                <a:srgbClr val="a53010"/>
              </a:buClr>
              <a:buFont typeface="Wingdings 3" charset="2"/>
              <a:buChar char=""/>
            </a:pPr>
            <a:r>
              <a:rPr b="0" lang="fr-FR" sz="1800" strike="noStrike" u="none">
                <a:solidFill>
                  <a:srgbClr val="404040"/>
                </a:solidFill>
                <a:uFillTx/>
                <a:latin typeface="Calibri"/>
              </a:rPr>
              <a:t>Les élèves choisissent un secteur d’activité en fin de 3</a:t>
            </a:r>
            <a:r>
              <a:rPr b="0" lang="fr-FR" sz="1800" strike="noStrike" u="none" baseline="30000">
                <a:solidFill>
                  <a:srgbClr val="404040"/>
                </a:solidFill>
                <a:uFillTx/>
                <a:latin typeface="Calibri"/>
              </a:rPr>
              <a:t>ème</a:t>
            </a:r>
            <a:r>
              <a:rPr b="0" lang="fr-FR" sz="1800" strike="noStrike" u="none">
                <a:solidFill>
                  <a:srgbClr val="404040"/>
                </a:solidFill>
                <a:uFillTx/>
                <a:latin typeface="Calibri"/>
              </a:rPr>
              <a:t> puis choisissent leur spécialité de baccalauréat à la fin de la 2de, (année commune à plusieurs spécialités), avec une meilleure connaissance des métiers 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2720" algn="just" defTabSz="914400">
              <a:lnSpc>
                <a:spcPct val="100000"/>
              </a:lnSpc>
              <a:spcBef>
                <a:spcPts val="1001"/>
              </a:spcBef>
              <a:buClr>
                <a:srgbClr val="a53010"/>
              </a:buClr>
              <a:buFont typeface="Wingdings 3" charset="2"/>
              <a:buChar char=""/>
            </a:pPr>
            <a:r>
              <a:rPr b="0" lang="fr-FR" sz="1800" strike="noStrike" u="none">
                <a:solidFill>
                  <a:srgbClr val="404040"/>
                </a:solidFill>
                <a:uFillTx/>
                <a:latin typeface="Calibri"/>
              </a:rPr>
              <a:t>L’élève doit obligatoirement choisir une 2</a:t>
            </a:r>
            <a:r>
              <a:rPr b="0" lang="fr-FR" sz="1800" strike="noStrike" u="none" baseline="30000">
                <a:solidFill>
                  <a:srgbClr val="404040"/>
                </a:solidFill>
                <a:uFillTx/>
                <a:latin typeface="Calibri"/>
              </a:rPr>
              <a:t>nde</a:t>
            </a:r>
            <a:r>
              <a:rPr b="0" lang="fr-FR" sz="1800" strike="noStrike" u="none">
                <a:solidFill>
                  <a:srgbClr val="404040"/>
                </a:solidFill>
                <a:uFillTx/>
                <a:latin typeface="Calibri"/>
              </a:rPr>
              <a:t> professionnelle organisée par familles de métiers. Pour les bacs professionnels qui n’entrent pas dans une famille de métiers, le choix de la spécialité se fait dès la 2</a:t>
            </a:r>
            <a:r>
              <a:rPr b="0" lang="fr-FR" sz="1800" strike="noStrike" u="none" baseline="30000">
                <a:solidFill>
                  <a:srgbClr val="404040"/>
                </a:solidFill>
                <a:uFillTx/>
                <a:latin typeface="Calibri"/>
              </a:rPr>
              <a:t>nde</a:t>
            </a:r>
            <a:r>
              <a:rPr b="0" lang="fr-FR" sz="1800" strike="noStrike" u="none">
                <a:solidFill>
                  <a:srgbClr val="000000"/>
                </a:solidFill>
                <a:uFillTx/>
                <a:latin typeface="Franklin Gothic Book"/>
              </a:rPr>
              <a:t>.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  <a:spcBef>
                <a:spcPts val="1001"/>
              </a:spcBef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  <a:spcBef>
                <a:spcPts val="1001"/>
              </a:spcBef>
            </a:pPr>
            <a:r>
              <a:rPr b="1" lang="fr-FR" sz="1800" strike="noStrike" u="none">
                <a:solidFill>
                  <a:srgbClr val="404040"/>
                </a:solidFill>
                <a:uFillTx/>
                <a:latin typeface="Calibri"/>
              </a:rPr>
              <a:t>La 2</a:t>
            </a:r>
            <a:r>
              <a:rPr b="0" lang="fr-FR" sz="1800" strike="noStrike" u="none" baseline="30000">
                <a:solidFill>
                  <a:srgbClr val="404040"/>
                </a:solidFill>
                <a:uFillTx/>
                <a:latin typeface="Calibri"/>
              </a:rPr>
              <a:t>nde</a:t>
            </a:r>
            <a:r>
              <a:rPr b="1" lang="fr-FR" sz="1800" strike="noStrike" u="none">
                <a:solidFill>
                  <a:srgbClr val="404040"/>
                </a:solidFill>
                <a:uFillTx/>
                <a:latin typeface="Calibri"/>
              </a:rPr>
              <a:t> professionnelle : </a:t>
            </a:r>
            <a:r>
              <a:rPr b="0" lang="fr-FR" sz="1800" strike="noStrike" u="none">
                <a:solidFill>
                  <a:srgbClr val="404040"/>
                </a:solidFill>
                <a:uFillTx/>
                <a:latin typeface="Calibri"/>
              </a:rPr>
              <a:t>Le jeune ne doit plus choisir une « spécialité » mais une « famille de métiers » (quand elle existe)</a:t>
            </a: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  <a:spcBef>
                <a:spcPts val="1001"/>
              </a:spcBef>
            </a:pPr>
            <a:endParaRPr b="0" lang="fr-FR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  <a:spcBef>
                <a:spcPts val="1001"/>
              </a:spcBef>
            </a:pPr>
            <a:r>
              <a:rPr b="0" lang="fr-FR" sz="2000" strike="noStrike" u="none">
                <a:solidFill>
                  <a:srgbClr val="000000"/>
                </a:solidFill>
                <a:uFillTx/>
                <a:latin typeface="Calibri"/>
              </a:rPr>
              <a:t> </a:t>
            </a: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  <a:spcBef>
                <a:spcPts val="1001"/>
              </a:spcBef>
            </a:pP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  <a:spcBef>
                <a:spcPts val="1001"/>
              </a:spcBef>
            </a:pP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  <a:spcBef>
                <a:spcPts val="1001"/>
              </a:spcBef>
            </a:pP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just" defTabSz="914400">
              <a:lnSpc>
                <a:spcPct val="100000"/>
              </a:lnSpc>
              <a:spcBef>
                <a:spcPts val="1001"/>
              </a:spcBef>
            </a:pPr>
            <a:endParaRPr b="0" lang="fr-FR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46" name="Image 9" descr="kisspng-scalable-vector-graphics-portable-network-graphics-note-attention-svg-png-icon-free-download-77444-5c7973ea83a8a7.7945230415514634025393.jpg"/>
          <p:cNvPicPr/>
          <p:nvPr/>
        </p:nvPicPr>
        <p:blipFill>
          <a:blip r:embed="rId1"/>
          <a:stretch/>
        </p:blipFill>
        <p:spPr>
          <a:xfrm>
            <a:off x="506880" y="5229000"/>
            <a:ext cx="863280" cy="863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70" dur="indefinite" restart="never" nodeType="tmRoot">
          <p:childTnLst>
            <p:seq>
              <p:cTn id="71" dur="indefinite" nodeType="mainSeq">
                <p:childTnLst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6" dur="5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7" dur="5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2" dur="500" fill="hold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3" dur="500" fill="hold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8" dur="500" fill="hold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9" dur="500" fill="hold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0" dur="500" fill="hold"/>
                                        <p:tgtEl>
                                          <p:spTgt spid="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1" dur="500" fill="hold"/>
                                        <p:tgtEl>
                                          <p:spTgt spid="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nodeType="clickEffect" fill="hold" presetClass="emph" presetID="8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Application>LibreOffice/24.8.3.2$Windows_X86_64 LibreOffice_project/48a6bac9e7e268aeb4c3483fcf825c94556d9f92</Application>
  <AppVersion>15.0000</AppVersion>
  <Words>1674</Words>
  <Paragraphs>311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2022-03-01T08:48:29Z</dcterms:created>
  <dc:creator>Réunion Etage 1 bis</dc:creator>
  <dc:description/>
  <dc:language>fr-FR</dc:language>
  <cp:lastModifiedBy/>
  <dcterms:modified xsi:type="dcterms:W3CDTF">2025-01-07T10:06:58Z</dcterms:modified>
  <cp:revision>68</cp:revision>
  <dc:subject/>
  <dc:title>Diapositive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8</vt:i4>
  </property>
  <property fmtid="{D5CDD505-2E9C-101B-9397-08002B2CF9AE}" pid="3" name="PresentationFormat">
    <vt:lpwstr>Affichage à l'écran (4:3)</vt:lpwstr>
  </property>
  <property fmtid="{D5CDD505-2E9C-101B-9397-08002B2CF9AE}" pid="4" name="Slides">
    <vt:i4>18</vt:i4>
  </property>
</Properties>
</file>